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57" r:id="rId3"/>
    <p:sldId id="280" r:id="rId4"/>
    <p:sldId id="273" r:id="rId5"/>
    <p:sldId id="274" r:id="rId6"/>
    <p:sldId id="275" r:id="rId7"/>
    <p:sldId id="276" r:id="rId8"/>
    <p:sldId id="303" r:id="rId9"/>
    <p:sldId id="258" r:id="rId10"/>
    <p:sldId id="261" r:id="rId11"/>
    <p:sldId id="259" r:id="rId12"/>
    <p:sldId id="260" r:id="rId13"/>
    <p:sldId id="262" r:id="rId14"/>
    <p:sldId id="263" r:id="rId15"/>
    <p:sldId id="264" r:id="rId16"/>
    <p:sldId id="265" r:id="rId17"/>
    <p:sldId id="278" r:id="rId18"/>
    <p:sldId id="305" r:id="rId19"/>
    <p:sldId id="306" r:id="rId20"/>
    <p:sldId id="304" r:id="rId21"/>
    <p:sldId id="279" r:id="rId22"/>
    <p:sldId id="315" r:id="rId23"/>
    <p:sldId id="267" r:id="rId24"/>
    <p:sldId id="281" r:id="rId25"/>
    <p:sldId id="300" r:id="rId26"/>
    <p:sldId id="282" r:id="rId27"/>
    <p:sldId id="284" r:id="rId28"/>
    <p:sldId id="286" r:id="rId29"/>
    <p:sldId id="283" r:id="rId30"/>
    <p:sldId id="299" r:id="rId31"/>
    <p:sldId id="285" r:id="rId32"/>
    <p:sldId id="287" r:id="rId33"/>
    <p:sldId id="291" r:id="rId34"/>
    <p:sldId id="288" r:id="rId35"/>
    <p:sldId id="289" r:id="rId36"/>
    <p:sldId id="290" r:id="rId37"/>
    <p:sldId id="293" r:id="rId38"/>
    <p:sldId id="294" r:id="rId39"/>
    <p:sldId id="295" r:id="rId40"/>
    <p:sldId id="292" r:id="rId41"/>
    <p:sldId id="307" r:id="rId42"/>
    <p:sldId id="308" r:id="rId43"/>
    <p:sldId id="310" r:id="rId44"/>
    <p:sldId id="311" r:id="rId45"/>
    <p:sldId id="312" r:id="rId46"/>
    <p:sldId id="296" r:id="rId47"/>
    <p:sldId id="266" r:id="rId48"/>
    <p:sldId id="269" r:id="rId49"/>
    <p:sldId id="268" r:id="rId50"/>
    <p:sldId id="277" r:id="rId51"/>
    <p:sldId id="301" r:id="rId52"/>
    <p:sldId id="302" r:id="rId53"/>
    <p:sldId id="270" r:id="rId54"/>
    <p:sldId id="313" r:id="rId55"/>
    <p:sldId id="271" r:id="rId56"/>
    <p:sldId id="309" r:id="rId57"/>
    <p:sldId id="272" r:id="rId58"/>
    <p:sldId id="31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CFF"/>
    <a:srgbClr val="EB974E"/>
    <a:srgbClr val="C6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1047" autoAdjust="0"/>
  </p:normalViewPr>
  <p:slideViewPr>
    <p:cSldViewPr snapToGrid="0">
      <p:cViewPr varScale="1">
        <p:scale>
          <a:sx n="105" d="100"/>
          <a:sy n="105" d="100"/>
        </p:scale>
        <p:origin x="18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F7CF7-CE51-4E45-BA47-6236D7050787}" type="datetimeFigureOut">
              <a:rPr lang="en-US" smtClean="0"/>
              <a:t>6/15/2017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4DF79-5173-4D1D-ACB3-5C88DA47C263}" type="slidenum">
              <a:rPr lang="en-US" smtClean="0"/>
              <a:t>‹#›</a:t>
            </a:fld>
            <a:endParaRPr lang="en-US"/>
          </a:p>
        </p:txBody>
      </p:sp>
    </p:spTree>
    <p:extLst>
      <p:ext uri="{BB962C8B-B14F-4D97-AF65-F5344CB8AC3E}">
        <p14:creationId xmlns:p14="http://schemas.microsoft.com/office/powerpoint/2010/main" val="1495236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Alisin</a:t>
            </a:r>
            <a:r>
              <a:rPr lang="en-US" sz="1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12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ang</a:t>
            </a:r>
            <a:r>
              <a:rPr lang="en-US" sz="1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12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mga</a:t>
            </a:r>
            <a:r>
              <a:rPr lang="en-US" sz="1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12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dahon</a:t>
            </a:r>
            <a:r>
              <a:rPr lang="en-US" sz="1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idugdug</a:t>
            </a:r>
            <a:r>
              <a:rPr lang="en-US" sz="1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brown sugar</a:t>
            </a:r>
            <a:endParaRPr lang="en-US" sz="1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r>
              <a:rPr lang="en-US" sz="1200" b="0" i="0" kern="1200" dirty="0" err="1" smtClean="0">
                <a:solidFill>
                  <a:schemeClr val="tx1"/>
                </a:solidFill>
                <a:effectLst/>
                <a:latin typeface="+mn-lt"/>
                <a:ea typeface="+mn-ea"/>
                <a:cs typeface="+mn-cs"/>
              </a:rPr>
              <a:t>Wintermelon</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Gulaman</a:t>
            </a:r>
            <a:r>
              <a:rPr lang="en-US" sz="1200" b="0" i="0" kern="1200" dirty="0" smtClean="0">
                <a:solidFill>
                  <a:schemeClr val="tx1"/>
                </a:solidFill>
                <a:effectLst/>
                <a:latin typeface="+mn-lt"/>
                <a:ea typeface="+mn-ea"/>
                <a:cs typeface="+mn-cs"/>
              </a:rPr>
              <a:t> Taste</a:t>
            </a:r>
          </a:p>
          <a:p>
            <a:endParaRPr lang="en-US" dirty="0"/>
          </a:p>
        </p:txBody>
      </p:sp>
      <p:sp>
        <p:nvSpPr>
          <p:cNvPr id="4" name="Slide Number Placeholder 3"/>
          <p:cNvSpPr>
            <a:spLocks noGrp="1"/>
          </p:cNvSpPr>
          <p:nvPr>
            <p:ph type="sldNum" sz="quarter" idx="10"/>
          </p:nvPr>
        </p:nvSpPr>
        <p:spPr/>
        <p:txBody>
          <a:bodyPr/>
          <a:lstStyle/>
          <a:p>
            <a:fld id="{A974DF79-5173-4D1D-ACB3-5C88DA47C263}" type="slidenum">
              <a:rPr lang="en-US" smtClean="0"/>
              <a:t>45</a:t>
            </a:fld>
            <a:endParaRPr lang="en-US"/>
          </a:p>
        </p:txBody>
      </p:sp>
    </p:spTree>
    <p:extLst>
      <p:ext uri="{BB962C8B-B14F-4D97-AF65-F5344CB8AC3E}">
        <p14:creationId xmlns:p14="http://schemas.microsoft.com/office/powerpoint/2010/main" val="48380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B2E4D2-DB69-4307-917C-F4676E64D8E9}"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357868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2E4D2-DB69-4307-917C-F4676E64D8E9}"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10631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2E4D2-DB69-4307-917C-F4676E64D8E9}"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146623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2E4D2-DB69-4307-917C-F4676E64D8E9}"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116176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B2E4D2-DB69-4307-917C-F4676E64D8E9}"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6938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B2E4D2-DB69-4307-917C-F4676E64D8E9}"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150255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B2E4D2-DB69-4307-917C-F4676E64D8E9}" type="datetimeFigureOut">
              <a:rPr lang="en-US" smtClean="0"/>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398721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B2E4D2-DB69-4307-917C-F4676E64D8E9}" type="datetimeFigureOut">
              <a:rPr lang="en-US" smtClean="0"/>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99881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2E4D2-DB69-4307-917C-F4676E64D8E9}" type="datetimeFigureOut">
              <a:rPr lang="en-US" smtClean="0"/>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319677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B2E4D2-DB69-4307-917C-F4676E64D8E9}"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7210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B2E4D2-DB69-4307-917C-F4676E64D8E9}"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9681C-536F-4621-8A5C-F01DFD121FE6}" type="slidenum">
              <a:rPr lang="en-US" smtClean="0"/>
              <a:t>‹#›</a:t>
            </a:fld>
            <a:endParaRPr lang="en-US"/>
          </a:p>
        </p:txBody>
      </p:sp>
    </p:spTree>
    <p:extLst>
      <p:ext uri="{BB962C8B-B14F-4D97-AF65-F5344CB8AC3E}">
        <p14:creationId xmlns:p14="http://schemas.microsoft.com/office/powerpoint/2010/main" val="186221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2E4D2-DB69-4307-917C-F4676E64D8E9}" type="datetimeFigureOut">
              <a:rPr lang="en-US" smtClean="0"/>
              <a:t>6/15/2017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9681C-536F-4621-8A5C-F01DFD121FE6}" type="slidenum">
              <a:rPr lang="en-US" smtClean="0"/>
              <a:t>‹#›</a:t>
            </a:fld>
            <a:endParaRPr lang="en-US"/>
          </a:p>
        </p:txBody>
      </p:sp>
    </p:spTree>
    <p:extLst>
      <p:ext uri="{BB962C8B-B14F-4D97-AF65-F5344CB8AC3E}">
        <p14:creationId xmlns:p14="http://schemas.microsoft.com/office/powerpoint/2010/main" val="1061540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b7CFy5Bu2eM"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kaQRwaw5Fi8" TargetMode="External"/><Relationship Id="rId2" Type="http://schemas.openxmlformats.org/officeDocument/2006/relationships/hyperlink" Target="https://youtu.be/rYX6wwtgwFg?t=145"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6EC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13"/>
            <a:ext cx="6849687" cy="6849687"/>
          </a:xfrm>
          <a:prstGeom prst="rect">
            <a:avLst/>
          </a:prstGeom>
          <a:noFill/>
        </p:spPr>
      </p:pic>
      <p:sp>
        <p:nvSpPr>
          <p:cNvPr id="5" name="Rectangle 4"/>
          <p:cNvSpPr/>
          <p:nvPr/>
        </p:nvSpPr>
        <p:spPr>
          <a:xfrm>
            <a:off x="3283527" y="1699732"/>
            <a:ext cx="4887884" cy="2839239"/>
          </a:xfrm>
          <a:prstGeom prst="rect">
            <a:avLst/>
          </a:prstGeom>
          <a:noFill/>
        </p:spPr>
        <p:txBody>
          <a:bodyPr wrap="square" lIns="68580" tIns="34290" rIns="68580" bIns="34290">
            <a:spAutoFit/>
          </a:bodyPr>
          <a:lstStyle/>
          <a:p>
            <a:pPr algn="ct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ano</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 kaya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ang</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sa</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tuktok</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 ng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Pilipinas</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dobe Gothic Std B" panose="020B0800000000000000" pitchFamily="34" charset="-128"/>
                <a:ea typeface="Adobe Gothic Std B" panose="020B0800000000000000" pitchFamily="34" charset="-128"/>
              </a:rPr>
              <a:t>?</a:t>
            </a:r>
          </a:p>
        </p:txBody>
      </p:sp>
      <p:cxnSp>
        <p:nvCxnSpPr>
          <p:cNvPr id="6" name="Straight Arrow Connector 5"/>
          <p:cNvCxnSpPr/>
          <p:nvPr/>
        </p:nvCxnSpPr>
        <p:spPr>
          <a:xfrm flipV="1">
            <a:off x="2236124" y="332509"/>
            <a:ext cx="739832" cy="324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25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380"/>
            <a:ext cx="9144000" cy="6103620"/>
          </a:xfrm>
          <a:prstGeom prst="rect">
            <a:avLst/>
          </a:prstGeom>
        </p:spPr>
      </p:pic>
    </p:spTree>
    <p:extLst>
      <p:ext uri="{BB962C8B-B14F-4D97-AF65-F5344CB8AC3E}">
        <p14:creationId xmlns:p14="http://schemas.microsoft.com/office/powerpoint/2010/main" val="3357022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409"/>
          <a:stretch/>
        </p:blipFill>
        <p:spPr>
          <a:xfrm>
            <a:off x="-1" y="1311360"/>
            <a:ext cx="9141143" cy="5546640"/>
          </a:xfrm>
          <a:prstGeom prst="rect">
            <a:avLst/>
          </a:prstGeom>
        </p:spPr>
      </p:pic>
      <p:sp>
        <p:nvSpPr>
          <p:cNvPr id="6" name="Rectangle 5"/>
          <p:cNvSpPr/>
          <p:nvPr/>
        </p:nvSpPr>
        <p:spPr>
          <a:xfrm rot="805231">
            <a:off x="233745" y="664710"/>
            <a:ext cx="4133953" cy="923330"/>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siayan</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idjang</a:t>
            </a: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803881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rot="505688">
            <a:off x="2950047" y="706273"/>
            <a:ext cx="6086859" cy="923330"/>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nakavahayan</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idjang</a:t>
            </a: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45665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http://www.stampworldhistory.com/wp-content/uploads/2015/04/Ryuky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473" y="2951723"/>
            <a:ext cx="5445244" cy="3316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1032" y="1821236"/>
            <a:ext cx="2228046"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gusuku</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542495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25429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380"/>
            <a:ext cx="9144000" cy="61036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933" y="190099"/>
            <a:ext cx="5712067" cy="3941326"/>
          </a:xfrm>
          <a:prstGeom prst="rect">
            <a:avLst/>
          </a:prstGeom>
        </p:spPr>
      </p:pic>
    </p:spTree>
    <p:extLst>
      <p:ext uri="{BB962C8B-B14F-4D97-AF65-F5344CB8AC3E}">
        <p14:creationId xmlns:p14="http://schemas.microsoft.com/office/powerpoint/2010/main" val="319695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380"/>
            <a:ext cx="9144000" cy="6103620"/>
          </a:xfrm>
          <a:prstGeom prst="rect">
            <a:avLst/>
          </a:prstGeom>
        </p:spPr>
      </p:pic>
    </p:spTree>
    <p:extLst>
      <p:ext uri="{BB962C8B-B14F-4D97-AF65-F5344CB8AC3E}">
        <p14:creationId xmlns:p14="http://schemas.microsoft.com/office/powerpoint/2010/main" val="66111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atanes.gov.ph/wp-content/uploads/OldIvat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003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6254" y="6259484"/>
            <a:ext cx="3778535" cy="369332"/>
          </a:xfrm>
          <a:prstGeom prst="rect">
            <a:avLst/>
          </a:prstGeom>
          <a:noFill/>
        </p:spPr>
        <p:txBody>
          <a:bodyPr wrap="none" rtlCol="0">
            <a:spAutoFit/>
          </a:bodyPr>
          <a:lstStyle/>
          <a:p>
            <a:r>
              <a:rPr lang="en-US" b="1" dirty="0"/>
              <a:t>~3200 years of occupation at </a:t>
            </a:r>
            <a:r>
              <a:rPr lang="en-US" b="1" dirty="0" err="1"/>
              <a:t>Savidug</a:t>
            </a:r>
            <a:endParaRPr lang="en-US" b="1" dirty="0"/>
          </a:p>
        </p:txBody>
      </p:sp>
    </p:spTree>
    <p:extLst>
      <p:ext uri="{BB962C8B-B14F-4D97-AF65-F5344CB8AC3E}">
        <p14:creationId xmlns:p14="http://schemas.microsoft.com/office/powerpoint/2010/main" val="233710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238375" y="-1038917"/>
            <a:ext cx="5257800" cy="8553450"/>
          </a:xfrm>
          <a:prstGeom prst="rect">
            <a:avLst/>
          </a:prstGeom>
        </p:spPr>
      </p:pic>
    </p:spTree>
    <p:extLst>
      <p:ext uri="{BB962C8B-B14F-4D97-AF65-F5344CB8AC3E}">
        <p14:creationId xmlns:p14="http://schemas.microsoft.com/office/powerpoint/2010/main" val="389677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0DB60-28BB-4477-960F-7754BFA24528}"/>
              </a:ext>
            </a:extLst>
          </p:cNvPr>
          <p:cNvPicPr>
            <a:picLocks noChangeAspect="1"/>
          </p:cNvPicPr>
          <p:nvPr/>
        </p:nvPicPr>
        <p:blipFill>
          <a:blip r:embed="rId2"/>
          <a:stretch>
            <a:fillRect/>
          </a:stretch>
        </p:blipFill>
        <p:spPr>
          <a:xfrm>
            <a:off x="0" y="729782"/>
            <a:ext cx="9144000" cy="5398436"/>
          </a:xfrm>
          <a:prstGeom prst="rect">
            <a:avLst/>
          </a:prstGeom>
        </p:spPr>
      </p:pic>
    </p:spTree>
    <p:extLst>
      <p:ext uri="{BB962C8B-B14F-4D97-AF65-F5344CB8AC3E}">
        <p14:creationId xmlns:p14="http://schemas.microsoft.com/office/powerpoint/2010/main" val="6863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3CC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600" r="-8600"/>
          <a:stretch/>
        </p:blipFill>
        <p:spPr>
          <a:xfrm>
            <a:off x="4878206" y="133003"/>
            <a:ext cx="4265794" cy="6598222"/>
          </a:xfrm>
          <a:prstGeom prst="rect">
            <a:avLst/>
          </a:prstGeom>
          <a:ln w="15875">
            <a:solidFill>
              <a:schemeClr val="tx1"/>
            </a:solidFill>
          </a:ln>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980063" cy="6858000"/>
          </a:xfrm>
          <a:prstGeom prst="rect">
            <a:avLst/>
          </a:prstGeom>
          <a:noFill/>
          <a:ln w="1270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2753" y="680508"/>
            <a:ext cx="2118091" cy="5605451"/>
          </a:xfrm>
          <a:prstGeom prst="rect">
            <a:avLst/>
          </a:prstGeom>
          <a:ln w="15875">
            <a:solidFill>
              <a:schemeClr val="tx1"/>
            </a:solidFill>
          </a:ln>
        </p:spPr>
      </p:pic>
      <p:sp>
        <p:nvSpPr>
          <p:cNvPr id="3" name="TextBox 2"/>
          <p:cNvSpPr txBox="1"/>
          <p:nvPr/>
        </p:nvSpPr>
        <p:spPr>
          <a:xfrm rot="10800000">
            <a:off x="8682335" y="4317355"/>
            <a:ext cx="461665" cy="2311530"/>
          </a:xfrm>
          <a:prstGeom prst="rect">
            <a:avLst/>
          </a:prstGeom>
          <a:noFill/>
        </p:spPr>
        <p:txBody>
          <a:bodyPr vert="eaVert" wrap="none" rtlCol="0">
            <a:spAutoFit/>
          </a:bodyPr>
          <a:lstStyle/>
          <a:p>
            <a:r>
              <a:rPr lang="en-US" i="1" dirty="0" err="1" smtClean="0">
                <a:solidFill>
                  <a:schemeClr val="bg1"/>
                </a:solidFill>
              </a:rPr>
              <a:t>Paglalarawan</a:t>
            </a:r>
            <a:r>
              <a:rPr lang="en-US" i="1" dirty="0">
                <a:solidFill>
                  <a:schemeClr val="bg1"/>
                </a:solidFill>
              </a:rPr>
              <a:t> </a:t>
            </a:r>
            <a:r>
              <a:rPr lang="en-US" i="1" dirty="0" smtClean="0">
                <a:solidFill>
                  <a:schemeClr val="bg1"/>
                </a:solidFill>
              </a:rPr>
              <a:t>slides 2-8</a:t>
            </a:r>
            <a:endParaRPr lang="en-US" dirty="0">
              <a:solidFill>
                <a:schemeClr val="bg1"/>
              </a:solidFill>
            </a:endParaRPr>
          </a:p>
        </p:txBody>
      </p:sp>
    </p:spTree>
    <p:extLst>
      <p:ext uri="{BB962C8B-B14F-4D97-AF65-F5344CB8AC3E}">
        <p14:creationId xmlns:p14="http://schemas.microsoft.com/office/powerpoint/2010/main" val="258530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5345" y="11892"/>
            <a:ext cx="6641869" cy="6846108"/>
          </a:xfrm>
          <a:prstGeom prst="rect">
            <a:avLst/>
          </a:prstGeom>
        </p:spPr>
      </p:pic>
    </p:spTree>
    <p:extLst>
      <p:ext uri="{BB962C8B-B14F-4D97-AF65-F5344CB8AC3E}">
        <p14:creationId xmlns:p14="http://schemas.microsoft.com/office/powerpoint/2010/main" val="1493695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batanes.gov.ph/wp-content/uploads/OldIvata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1197" cy="596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24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595360" cy="6827171"/>
          </a:xfrm>
          <a:prstGeom prst="rect">
            <a:avLst/>
          </a:prstGeom>
        </p:spPr>
      </p:pic>
    </p:spTree>
    <p:extLst>
      <p:ext uri="{BB962C8B-B14F-4D97-AF65-F5344CB8AC3E}">
        <p14:creationId xmlns:p14="http://schemas.microsoft.com/office/powerpoint/2010/main" val="2475432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2424"/>
            <a:ext cx="9158804" cy="5145576"/>
          </a:xfrm>
          <a:prstGeom prst="rect">
            <a:avLst/>
          </a:prstGeom>
        </p:spPr>
      </p:pic>
    </p:spTree>
    <p:extLst>
      <p:ext uri="{BB962C8B-B14F-4D97-AF65-F5344CB8AC3E}">
        <p14:creationId xmlns:p14="http://schemas.microsoft.com/office/powerpoint/2010/main" val="2323986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3" name="TextBox 2"/>
          <p:cNvSpPr txBox="1"/>
          <p:nvPr/>
        </p:nvSpPr>
        <p:spPr>
          <a:xfrm>
            <a:off x="5694218" y="5386647"/>
            <a:ext cx="2627964"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chemeClr val="tx1">
                    <a:lumMod val="95000"/>
                    <a:lumOff val="5000"/>
                  </a:schemeClr>
                </a:solidFill>
              </a:rPr>
              <a:t>2-3ft </a:t>
            </a:r>
            <a:r>
              <a:rPr lang="en-US" dirty="0" err="1">
                <a:solidFill>
                  <a:schemeClr val="tx1">
                    <a:lumMod val="95000"/>
                    <a:lumOff val="5000"/>
                  </a:schemeClr>
                </a:solidFill>
              </a:rPr>
              <a:t>makapal</a:t>
            </a:r>
            <a:r>
              <a:rPr lang="en-US" dirty="0">
                <a:solidFill>
                  <a:schemeClr val="tx1">
                    <a:lumMod val="95000"/>
                    <a:lumOff val="5000"/>
                  </a:schemeClr>
                </a:solidFill>
              </a:rPr>
              <a:t> </a:t>
            </a:r>
            <a:r>
              <a:rPr lang="en-US" dirty="0" err="1">
                <a:solidFill>
                  <a:schemeClr val="tx1">
                    <a:lumMod val="95000"/>
                    <a:lumOff val="5000"/>
                  </a:schemeClr>
                </a:solidFill>
              </a:rPr>
              <a:t>na</a:t>
            </a:r>
            <a:r>
              <a:rPr lang="en-US" dirty="0">
                <a:solidFill>
                  <a:schemeClr val="tx1">
                    <a:lumMod val="95000"/>
                    <a:lumOff val="5000"/>
                  </a:schemeClr>
                </a:solidFill>
              </a:rPr>
              <a:t> </a:t>
            </a:r>
            <a:r>
              <a:rPr lang="en-US" dirty="0" err="1">
                <a:solidFill>
                  <a:schemeClr val="tx1">
                    <a:lumMod val="95000"/>
                    <a:lumOff val="5000"/>
                  </a:schemeClr>
                </a:solidFill>
              </a:rPr>
              <a:t>dingding</a:t>
            </a:r>
            <a:endParaRPr lang="en-US" dirty="0">
              <a:solidFill>
                <a:schemeClr val="tx1">
                  <a:lumMod val="95000"/>
                  <a:lumOff val="5000"/>
                </a:schemeClr>
              </a:solidFill>
            </a:endParaRPr>
          </a:p>
        </p:txBody>
      </p:sp>
    </p:spTree>
    <p:extLst>
      <p:ext uri="{BB962C8B-B14F-4D97-AF65-F5344CB8AC3E}">
        <p14:creationId xmlns:p14="http://schemas.microsoft.com/office/powerpoint/2010/main" val="706352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base.com/image/132460900/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019" y="0"/>
            <a:ext cx="102910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1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812"/>
            <a:ext cx="9144000" cy="6056376"/>
          </a:xfrm>
          <a:prstGeom prst="rect">
            <a:avLst/>
          </a:prstGeom>
        </p:spPr>
      </p:pic>
      <p:sp>
        <p:nvSpPr>
          <p:cNvPr id="3" name="TextBox 2"/>
          <p:cNvSpPr txBox="1"/>
          <p:nvPr/>
        </p:nvSpPr>
        <p:spPr>
          <a:xfrm rot="16200000">
            <a:off x="4202668" y="1538309"/>
            <a:ext cx="738664" cy="9099094"/>
          </a:xfrm>
          <a:prstGeom prst="rect">
            <a:avLst/>
          </a:prstGeom>
          <a:noFill/>
        </p:spPr>
        <p:txBody>
          <a:bodyPr vert="eaVert" wrap="none" rtlCol="0">
            <a:spAutoFit/>
          </a:bodyPr>
          <a:lstStyle/>
          <a:p>
            <a:r>
              <a:rPr lang="en-US" sz="3600" i="1" dirty="0" err="1"/>
              <a:t>Kasalukuyang</a:t>
            </a:r>
            <a:r>
              <a:rPr lang="en-US" sz="3600" i="1" dirty="0"/>
              <a:t> </a:t>
            </a:r>
            <a:r>
              <a:rPr lang="en-US" sz="3600" i="1" dirty="0" err="1"/>
              <a:t>Pangyayari</a:t>
            </a:r>
            <a:r>
              <a:rPr lang="en-US" sz="3600" i="1" dirty="0"/>
              <a:t> - </a:t>
            </a:r>
            <a:r>
              <a:rPr lang="en-US" sz="3600" dirty="0" err="1"/>
              <a:t>Vakul-Kanayi</a:t>
            </a:r>
            <a:r>
              <a:rPr lang="en-US" sz="3600" dirty="0"/>
              <a:t> Festival</a:t>
            </a:r>
          </a:p>
        </p:txBody>
      </p:sp>
    </p:spTree>
    <p:extLst>
      <p:ext uri="{BB962C8B-B14F-4D97-AF65-F5344CB8AC3E}">
        <p14:creationId xmlns:p14="http://schemas.microsoft.com/office/powerpoint/2010/main" val="1683745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432" y="0"/>
            <a:ext cx="5144568" cy="6858000"/>
          </a:xfrm>
          <a:prstGeom prst="rect">
            <a:avLst/>
          </a:prstGeom>
        </p:spPr>
      </p:pic>
      <p:sp>
        <p:nvSpPr>
          <p:cNvPr id="3" name="Rectangle 2"/>
          <p:cNvSpPr/>
          <p:nvPr/>
        </p:nvSpPr>
        <p:spPr>
          <a:xfrm rot="21174653">
            <a:off x="382058" y="806027"/>
            <a:ext cx="6659067" cy="1754326"/>
          </a:xfrm>
          <a:prstGeom prst="rect">
            <a:avLst/>
          </a:prstGeom>
          <a:blipFill>
            <a:blip r:embed="rId3"/>
            <a:tile tx="0" ty="0" sx="100000" sy="100000" flip="none" algn="tl"/>
          </a:blipFill>
          <a:ln w="28575">
            <a:solidFill>
              <a:schemeClr val="bg1">
                <a:lumMod val="75000"/>
              </a:schemeClr>
            </a:solidFill>
          </a:ln>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akul</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pangbabae</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ginawa</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isang</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lingo)</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70297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 y="0"/>
            <a:ext cx="9142067" cy="6858000"/>
          </a:xfrm>
          <a:prstGeom prst="rect">
            <a:avLst/>
          </a:prstGeom>
        </p:spPr>
      </p:pic>
    </p:spTree>
    <p:extLst>
      <p:ext uri="{BB962C8B-B14F-4D97-AF65-F5344CB8AC3E}">
        <p14:creationId xmlns:p14="http://schemas.microsoft.com/office/powerpoint/2010/main" val="662383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325" y="0"/>
            <a:ext cx="5141349" cy="6858000"/>
          </a:xfrm>
          <a:prstGeom prst="rect">
            <a:avLst/>
          </a:prstGeom>
        </p:spPr>
      </p:pic>
    </p:spTree>
    <p:extLst>
      <p:ext uri="{BB962C8B-B14F-4D97-AF65-F5344CB8AC3E}">
        <p14:creationId xmlns:p14="http://schemas.microsoft.com/office/powerpoint/2010/main" val="61774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90000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assets.rappler.com/210432B853B243289F6BF994D09CEFCD/img/A1EE137C96AB45BB9344F5172E199202/20160427-Vakul-Kanayi_Festival-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88" r="3195"/>
          <a:stretch/>
        </p:blipFill>
        <p:spPr bwMode="auto">
          <a:xfrm>
            <a:off x="-182881" y="-35257"/>
            <a:ext cx="9326881" cy="68932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939084">
            <a:off x="3128889" y="963830"/>
            <a:ext cx="5577040" cy="923330"/>
          </a:xfrm>
          <a:prstGeom prst="rect">
            <a:avLst/>
          </a:prstGeom>
          <a:blipFill>
            <a:blip r:embed="rId3"/>
            <a:tile tx="0" ty="0" sx="100000" sy="100000" flip="none" algn="tl"/>
          </a:blipFill>
          <a:ln>
            <a:solidFill>
              <a:schemeClr val="bg1">
                <a:lumMod val="75000"/>
              </a:schemeClr>
            </a:solidFill>
          </a:ln>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kanayi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panglalaki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Bent Arrow 4"/>
          <p:cNvSpPr/>
          <p:nvPr/>
        </p:nvSpPr>
        <p:spPr>
          <a:xfrm rot="15391366" flipH="1">
            <a:off x="1463041" y="627473"/>
            <a:ext cx="1504604" cy="1795549"/>
          </a:xfrm>
          <a:prstGeom prst="bentArrow">
            <a:avLst/>
          </a:prstGeom>
          <a:blipFill>
            <a:blip r:embed="rId3"/>
            <a:tile tx="0" ty="0" sx="100000" sy="100000" flip="none" algn="tl"/>
          </a:blipFill>
          <a:ln>
            <a:solidFill>
              <a:schemeClr val="bg1">
                <a:lumMod val="7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2452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11980" cy="6858000"/>
          </a:xfrm>
          <a:prstGeom prst="rect">
            <a:avLst/>
          </a:prstGeom>
        </p:spPr>
      </p:pic>
      <p:sp>
        <p:nvSpPr>
          <p:cNvPr id="3" name="Rectangle 2"/>
          <p:cNvSpPr/>
          <p:nvPr/>
        </p:nvSpPr>
        <p:spPr>
          <a:xfrm>
            <a:off x="4794279" y="5868477"/>
            <a:ext cx="3578801" cy="923330"/>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Pacita</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Abad</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272801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290"/>
            <a:ext cx="9144000" cy="6681420"/>
          </a:xfrm>
          <a:prstGeom prst="rect">
            <a:avLst/>
          </a:prstGeom>
        </p:spPr>
      </p:pic>
      <p:sp>
        <p:nvSpPr>
          <p:cNvPr id="3" name="Rectangle 2"/>
          <p:cNvSpPr/>
          <p:nvPr/>
        </p:nvSpPr>
        <p:spPr>
          <a:xfrm>
            <a:off x="0" y="257386"/>
            <a:ext cx="6909905" cy="923330"/>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ipinanganak</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Batanes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949665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8" y="0"/>
            <a:ext cx="8874143" cy="6858000"/>
          </a:xfrm>
          <a:prstGeom prst="rect">
            <a:avLst/>
          </a:prstGeom>
        </p:spPr>
      </p:pic>
    </p:spTree>
    <p:extLst>
      <p:ext uri="{BB962C8B-B14F-4D97-AF65-F5344CB8AC3E}">
        <p14:creationId xmlns:p14="http://schemas.microsoft.com/office/powerpoint/2010/main" val="366989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9" y="0"/>
            <a:ext cx="8971221" cy="6858000"/>
          </a:xfrm>
          <a:prstGeom prst="rect">
            <a:avLst/>
          </a:prstGeom>
        </p:spPr>
      </p:pic>
    </p:spTree>
    <p:extLst>
      <p:ext uri="{BB962C8B-B14F-4D97-AF65-F5344CB8AC3E}">
        <p14:creationId xmlns:p14="http://schemas.microsoft.com/office/powerpoint/2010/main" val="2944499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003554"/>
            <a:ext cx="4572000" cy="4850892"/>
          </a:xfrm>
          <a:prstGeom prst="rect">
            <a:avLst/>
          </a:prstGeom>
        </p:spPr>
      </p:pic>
    </p:spTree>
    <p:extLst>
      <p:ext uri="{BB962C8B-B14F-4D97-AF65-F5344CB8AC3E}">
        <p14:creationId xmlns:p14="http://schemas.microsoft.com/office/powerpoint/2010/main" val="352913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730" y="0"/>
            <a:ext cx="5082540" cy="6858000"/>
          </a:xfrm>
          <a:prstGeom prst="rect">
            <a:avLst/>
          </a:prstGeom>
        </p:spPr>
      </p:pic>
    </p:spTree>
    <p:extLst>
      <p:ext uri="{BB962C8B-B14F-4D97-AF65-F5344CB8AC3E}">
        <p14:creationId xmlns:p14="http://schemas.microsoft.com/office/powerpoint/2010/main" val="1702578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265" y="0"/>
            <a:ext cx="4903470" cy="6858000"/>
          </a:xfrm>
          <a:prstGeom prst="rect">
            <a:avLst/>
          </a:prstGeom>
        </p:spPr>
      </p:pic>
    </p:spTree>
    <p:extLst>
      <p:ext uri="{BB962C8B-B14F-4D97-AF65-F5344CB8AC3E}">
        <p14:creationId xmlns:p14="http://schemas.microsoft.com/office/powerpoint/2010/main" val="4289989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cdn.tripadvisor.com/media/photo-s/07/a9/af/26/bronze-statue-of-pac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440"/>
            <a:ext cx="523875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876" y="57856"/>
            <a:ext cx="4522124" cy="680014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3537"/>
            <a:ext cx="6350924" cy="2614464"/>
          </a:xfrm>
          <a:prstGeom prst="rect">
            <a:avLst/>
          </a:prstGeom>
        </p:spPr>
      </p:pic>
    </p:spTree>
    <p:extLst>
      <p:ext uri="{BB962C8B-B14F-4D97-AF65-F5344CB8AC3E}">
        <p14:creationId xmlns:p14="http://schemas.microsoft.com/office/powerpoint/2010/main" val="1273917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
            <a:ext cx="9144000" cy="6446520"/>
          </a:xfrm>
          <a:prstGeom prst="rect">
            <a:avLst/>
          </a:prstGeom>
        </p:spPr>
      </p:pic>
    </p:spTree>
    <p:extLst>
      <p:ext uri="{BB962C8B-B14F-4D97-AF65-F5344CB8AC3E}">
        <p14:creationId xmlns:p14="http://schemas.microsoft.com/office/powerpoint/2010/main" val="415899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6334"/>
            <a:ext cx="9144000" cy="6051666"/>
          </a:xfrm>
          <a:prstGeom prst="rect">
            <a:avLst/>
          </a:prstGeom>
        </p:spPr>
      </p:pic>
    </p:spTree>
    <p:extLst>
      <p:ext uri="{BB962C8B-B14F-4D97-AF65-F5344CB8AC3E}">
        <p14:creationId xmlns:p14="http://schemas.microsoft.com/office/powerpoint/2010/main" val="208500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585" y="0"/>
            <a:ext cx="7208830" cy="6858000"/>
          </a:xfrm>
          <a:prstGeom prst="rect">
            <a:avLst/>
          </a:prstGeom>
        </p:spPr>
      </p:pic>
    </p:spTree>
    <p:extLst>
      <p:ext uri="{BB962C8B-B14F-4D97-AF65-F5344CB8AC3E}">
        <p14:creationId xmlns:p14="http://schemas.microsoft.com/office/powerpoint/2010/main" val="1866333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179" y="124383"/>
            <a:ext cx="2433230" cy="923330"/>
          </a:xfrm>
          <a:prstGeom prst="rect">
            <a:avLst/>
          </a:prstGeom>
          <a:noFill/>
        </p:spPr>
        <p:txBody>
          <a:bodyPr wrap="none" lIns="91440" tIns="45720" rIns="91440" bIns="45720">
            <a:spAutoFit/>
          </a:bodyPr>
          <a:lstStyle/>
          <a:p>
            <a:pPr algn="ctr"/>
            <a:r>
              <a:rPr lang="en-US"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pagkain</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122" name="Picture 2" descr="https://sites.google.com/a/dlszobel.edu.ph/g5-emodule-plant-propagation/_/rsrc/1468737838647/plants-emodule/how-to-reproduce-plants/taro-plant-gabi/taro-plant-corm-purdue-u.jpg?height=320&amp;width=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79" y="1101085"/>
            <a:ext cx="2359314" cy="2451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vegetables.co.nz/assets/header-images/taro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3104" y="1345860"/>
            <a:ext cx="5883897" cy="441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182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6200000">
            <a:off x="7709860" y="5314204"/>
            <a:ext cx="2236510" cy="369332"/>
          </a:xfrm>
          <a:prstGeom prst="rect">
            <a:avLst/>
          </a:prstGeom>
        </p:spPr>
        <p:txBody>
          <a:bodyPr wrap="none">
            <a:spAutoFit/>
          </a:bodyPr>
          <a:lstStyle/>
          <a:p>
            <a:r>
              <a:rPr lang="en-US" i="1" dirty="0" err="1" smtClean="0">
                <a:latin typeface="Cambria-Italic"/>
              </a:rPr>
              <a:t>Paraan</a:t>
            </a:r>
            <a:r>
              <a:rPr lang="en-US" i="1" dirty="0" smtClean="0">
                <a:latin typeface="Cambria-Italic"/>
              </a:rPr>
              <a:t> slides 41-44</a:t>
            </a:r>
            <a:endParaRPr lang="en-US" dirty="0"/>
          </a:p>
        </p:txBody>
      </p:sp>
      <p:sp>
        <p:nvSpPr>
          <p:cNvPr id="3" name="TextBox 2"/>
          <p:cNvSpPr txBox="1"/>
          <p:nvPr/>
        </p:nvSpPr>
        <p:spPr>
          <a:xfrm>
            <a:off x="357447" y="282633"/>
            <a:ext cx="3911648" cy="646331"/>
          </a:xfrm>
          <a:prstGeom prst="rect">
            <a:avLst/>
          </a:prstGeom>
          <a:noFill/>
        </p:spPr>
        <p:txBody>
          <a:bodyPr wrap="none" rtlCol="0">
            <a:spAutoFit/>
          </a:bodyPr>
          <a:lstStyle/>
          <a:p>
            <a:r>
              <a:rPr lang="en-US" sz="3600" dirty="0" err="1">
                <a:latin typeface="Berlin Sans FB" panose="020E0602020502020306" pitchFamily="34" charset="0"/>
              </a:rPr>
              <a:t>Tubho</a:t>
            </a:r>
            <a:r>
              <a:rPr lang="en-US" sz="3600" dirty="0">
                <a:latin typeface="Berlin Sans FB" panose="020E0602020502020306" pitchFamily="34" charset="0"/>
              </a:rPr>
              <a:t> </a:t>
            </a:r>
            <a:r>
              <a:rPr lang="en-US" sz="3600" dirty="0" smtClean="0">
                <a:latin typeface="Berlin Sans FB" panose="020E0602020502020306" pitchFamily="34" charset="0"/>
              </a:rPr>
              <a:t>Tea (herbal)</a:t>
            </a:r>
            <a:endParaRPr lang="en-US" sz="3600" dirty="0">
              <a:latin typeface="Berlin Sans FB" panose="020E0602020502020306" pitchFamily="34" charset="0"/>
            </a:endParaRPr>
          </a:p>
        </p:txBody>
      </p:sp>
      <p:sp>
        <p:nvSpPr>
          <p:cNvPr id="4" name="TextBox 3"/>
          <p:cNvSpPr txBox="1"/>
          <p:nvPr/>
        </p:nvSpPr>
        <p:spPr>
          <a:xfrm>
            <a:off x="357447" y="6301047"/>
            <a:ext cx="3310009" cy="369332"/>
          </a:xfrm>
          <a:prstGeom prst="rect">
            <a:avLst/>
          </a:prstGeom>
          <a:noFill/>
        </p:spPr>
        <p:txBody>
          <a:bodyPr wrap="none" rtlCol="0">
            <a:spAutoFit/>
          </a:bodyPr>
          <a:lstStyle/>
          <a:p>
            <a:r>
              <a:rPr lang="en-US" dirty="0" smtClean="0"/>
              <a:t>Lace fern / </a:t>
            </a:r>
            <a:r>
              <a:rPr lang="en-US" i="1" dirty="0" err="1" smtClean="0"/>
              <a:t>Odontosoria</a:t>
            </a:r>
            <a:r>
              <a:rPr lang="en-US" i="1" dirty="0" smtClean="0"/>
              <a:t> </a:t>
            </a:r>
            <a:r>
              <a:rPr lang="en-US" i="1" dirty="0" err="1" smtClean="0"/>
              <a:t>Chinensis</a:t>
            </a:r>
            <a:endParaRPr lang="en-US" i="1" dirty="0"/>
          </a:p>
        </p:txBody>
      </p:sp>
      <p:sp>
        <p:nvSpPr>
          <p:cNvPr id="5" name="Rectangle 4"/>
          <p:cNvSpPr/>
          <p:nvPr/>
        </p:nvSpPr>
        <p:spPr>
          <a:xfrm>
            <a:off x="4147414" y="1004189"/>
            <a:ext cx="3884410" cy="2308324"/>
          </a:xfrm>
          <a:prstGeom prst="rect">
            <a:avLst/>
          </a:prstGeom>
        </p:spPr>
        <p:txBody>
          <a:bodyPr wrap="square">
            <a:spAutoFit/>
          </a:bodyPr>
          <a:lstStyle/>
          <a:p>
            <a:r>
              <a:rPr lang="en-US" dirty="0">
                <a:solidFill>
                  <a:srgbClr val="000000"/>
                </a:solidFill>
                <a:latin typeface="Arial" panose="020B0604020202020204" pitchFamily="34" charset="0"/>
              </a:rPr>
              <a:t>Terrestrial, along roadsides, forest margins; 300-1700 m. </a:t>
            </a:r>
            <a:r>
              <a:rPr lang="en-US" dirty="0" smtClean="0">
                <a:solidFill>
                  <a:srgbClr val="000000"/>
                </a:solidFill>
                <a:latin typeface="Arial" panose="020B0604020202020204" pitchFamily="34" charset="0"/>
              </a:rPr>
              <a:t>China, </a:t>
            </a:r>
            <a:r>
              <a:rPr lang="en-US" dirty="0">
                <a:solidFill>
                  <a:srgbClr val="000000"/>
                </a:solidFill>
                <a:latin typeface="Arial" panose="020B0604020202020204" pitchFamily="34" charset="0"/>
              </a:rPr>
              <a:t>Taiwan, Xizang, Yunnan, </a:t>
            </a:r>
            <a:r>
              <a:rPr lang="en-US" dirty="0" smtClean="0">
                <a:solidFill>
                  <a:srgbClr val="000000"/>
                </a:solidFill>
                <a:latin typeface="Arial" panose="020B0604020202020204" pitchFamily="34" charset="0"/>
              </a:rPr>
              <a:t>Bangladesh</a:t>
            </a:r>
            <a:r>
              <a:rPr lang="en-US" dirty="0">
                <a:solidFill>
                  <a:srgbClr val="000000"/>
                </a:solidFill>
                <a:latin typeface="Arial" panose="020B0604020202020204" pitchFamily="34" charset="0"/>
              </a:rPr>
              <a:t>, Bhutan, India, Japan, Korea, Malaysia, Myanmar, Nepal, Philippines, Sri Lanka, Thailand, Vietnam; Madagascar, Pacific islands (including Polynesia</a:t>
            </a:r>
            <a:r>
              <a:rPr lang="en-US" dirty="0" smtClean="0">
                <a:solidFill>
                  <a:srgbClr val="000000"/>
                </a:solidFill>
                <a:latin typeface="Arial" panose="020B0604020202020204" pitchFamily="34" charset="0"/>
              </a:rPr>
              <a:t>).</a:t>
            </a:r>
            <a:endParaRPr lang="en-US" dirty="0"/>
          </a:p>
        </p:txBody>
      </p:sp>
      <p:pic>
        <p:nvPicPr>
          <p:cNvPr id="1032" name="Picture 8" descr="https://c1.staticflickr.com/3/2840/8993896412_df4c7a4769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47" y="1357744"/>
            <a:ext cx="3707477" cy="49433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dontosoriaChinensisPala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413" y="3387739"/>
            <a:ext cx="3884410" cy="291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47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43kNlR8Vp_I/VV6iOpRfNkI/AAAAAAAACD8/F_t775RSwps/s640/blogger-image--1560971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762" y="828400"/>
            <a:ext cx="3429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lh3.googleusercontent.com/-Lj8Cx4rKGqU/VV6iP8DEjsI/AAAAAAAACEE/hw6XnAa_sAY/s640/blogger-image--17291867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61" y="8284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0442" y="5389832"/>
            <a:ext cx="2941639"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6-8 stems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677055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gannett-cdn.com/-mm-/23a4d1bc400338a4d357213197131161c2b0c9ce/c=119-0-2001-1415&amp;r=x404&amp;c=534x401/local/-/media/2017/02/23/DetroitFreePress/DetroitFreePress/636234491273654944-GettyImages-509247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169" y="912235"/>
            <a:ext cx="4616113" cy="34664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15886" y="4378642"/>
            <a:ext cx="3180679" cy="1754326"/>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 </a:t>
            </a:r>
            <a:r>
              <a:rPr lang="en-US"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litre</a:t>
            </a:r>
            <a:endPar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15-20mins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2" descr="https://lh3.googleusercontent.com/-43kNlR8Vp_I/VV6iOpRfNkI/AAAAAAAACD8/F_t775RSwps/s640/blogger-image--156097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51" y="912235"/>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67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02.alicdn.com/kf/UT8c7eEXI4bXXagOFbXi/Brown-Sug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119" y="3337877"/>
            <a:ext cx="47625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lh3.googleusercontent.com/-43kNlR8Vp_I/VV6iOpRfNkI/AAAAAAAACD8/F_t775RSwps/s640/blogger-image--156097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355" y="445891"/>
            <a:ext cx="1994027" cy="265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46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244" y="431339"/>
            <a:ext cx="4804756" cy="3218870"/>
          </a:xfrm>
          <a:prstGeom prst="rect">
            <a:avLst/>
          </a:prstGeom>
        </p:spPr>
      </p:pic>
      <p:sp>
        <p:nvSpPr>
          <p:cNvPr id="3" name="TextBox 2"/>
          <p:cNvSpPr txBox="1"/>
          <p:nvPr/>
        </p:nvSpPr>
        <p:spPr>
          <a:xfrm>
            <a:off x="163229" y="4064923"/>
            <a:ext cx="8920327" cy="2554545"/>
          </a:xfrm>
          <a:prstGeom prst="rect">
            <a:avLst/>
          </a:prstGeom>
          <a:noFill/>
        </p:spPr>
        <p:txBody>
          <a:bodyPr wrap="none" rtlCol="0">
            <a:spAutoFit/>
          </a:bodyPr>
          <a:lstStyle/>
          <a:p>
            <a:r>
              <a:rPr lang="en-US" sz="3200" dirty="0" err="1"/>
              <a:t>Arava</a:t>
            </a:r>
            <a:r>
              <a:rPr lang="en-US" sz="3200" dirty="0"/>
              <a:t> u </a:t>
            </a:r>
            <a:r>
              <a:rPr lang="en-US" sz="3200" dirty="0" err="1"/>
              <a:t>mayet</a:t>
            </a:r>
            <a:r>
              <a:rPr lang="en-US" sz="3200" dirty="0"/>
              <a:t> an </a:t>
            </a:r>
            <a:r>
              <a:rPr lang="en-US" sz="3200" dirty="0" err="1"/>
              <a:t>namaes</a:t>
            </a:r>
            <a:r>
              <a:rPr lang="en-US" sz="3200" dirty="0"/>
              <a:t> u ryes. </a:t>
            </a:r>
          </a:p>
          <a:p>
            <a:r>
              <a:rPr lang="en-US" sz="3200" dirty="0"/>
              <a:t>‘There is no strong man when the sea is at its worst’.</a:t>
            </a:r>
          </a:p>
          <a:p>
            <a:endParaRPr lang="en-US" sz="3200" dirty="0"/>
          </a:p>
          <a:p>
            <a:r>
              <a:rPr lang="en-US" sz="3200" dirty="0" err="1"/>
              <a:t>Arava</a:t>
            </a:r>
            <a:r>
              <a:rPr lang="en-US" sz="3200" dirty="0"/>
              <a:t> u ryes a </a:t>
            </a:r>
            <a:r>
              <a:rPr lang="en-US" sz="3200" dirty="0" err="1"/>
              <a:t>abu</a:t>
            </a:r>
            <a:r>
              <a:rPr lang="en-US" sz="3200" dirty="0"/>
              <a:t> </a:t>
            </a:r>
            <a:r>
              <a:rPr lang="en-US" sz="3200" dirty="0" err="1"/>
              <a:t>su</a:t>
            </a:r>
            <a:r>
              <a:rPr lang="en-US" sz="3200" dirty="0"/>
              <a:t> </a:t>
            </a:r>
            <a:r>
              <a:rPr lang="en-US" sz="3200" dirty="0" err="1"/>
              <a:t>vinyedi</a:t>
            </a:r>
            <a:r>
              <a:rPr lang="en-US" sz="3200" dirty="0"/>
              <a:t>. </a:t>
            </a:r>
          </a:p>
          <a:p>
            <a:r>
              <a:rPr lang="en-US" sz="3200" dirty="0"/>
              <a:t>‘There is no current that does not bounce back’. </a:t>
            </a:r>
          </a:p>
        </p:txBody>
      </p:sp>
    </p:spTree>
    <p:extLst>
      <p:ext uri="{BB962C8B-B14F-4D97-AF65-F5344CB8AC3E}">
        <p14:creationId xmlns:p14="http://schemas.microsoft.com/office/powerpoint/2010/main" val="30391360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1" y="0"/>
            <a:ext cx="9068658" cy="6858000"/>
          </a:xfrm>
          <a:prstGeom prst="rect">
            <a:avLst/>
          </a:prstGeom>
        </p:spPr>
      </p:pic>
    </p:spTree>
    <p:extLst>
      <p:ext uri="{BB962C8B-B14F-4D97-AF65-F5344CB8AC3E}">
        <p14:creationId xmlns:p14="http://schemas.microsoft.com/office/powerpoint/2010/main" val="30747706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403"/>
            <a:ext cx="4543560" cy="6444282"/>
          </a:xfrm>
          <a:prstGeom prst="rect">
            <a:avLst/>
          </a:prstGeom>
        </p:spPr>
      </p:pic>
      <p:sp>
        <p:nvSpPr>
          <p:cNvPr id="3" name="TextBox 2"/>
          <p:cNvSpPr txBox="1"/>
          <p:nvPr/>
        </p:nvSpPr>
        <p:spPr>
          <a:xfrm>
            <a:off x="4543560" y="1288472"/>
            <a:ext cx="4375996" cy="1077218"/>
          </a:xfrm>
          <a:prstGeom prst="rect">
            <a:avLst/>
          </a:prstGeom>
          <a:noFill/>
        </p:spPr>
        <p:txBody>
          <a:bodyPr wrap="square" rtlCol="0">
            <a:spAutoFit/>
          </a:bodyPr>
          <a:lstStyle/>
          <a:p>
            <a:r>
              <a:rPr lang="en-US" sz="3200" dirty="0" smtClean="0"/>
              <a:t>Mas </a:t>
            </a:r>
            <a:r>
              <a:rPr lang="en-US" sz="3200" dirty="0" err="1" smtClean="0"/>
              <a:t>parehas</a:t>
            </a:r>
            <a:r>
              <a:rPr lang="en-US" sz="3200" dirty="0" smtClean="0"/>
              <a:t> </a:t>
            </a:r>
            <a:r>
              <a:rPr lang="en-US" sz="3200" dirty="0" err="1" smtClean="0"/>
              <a:t>silang</a:t>
            </a:r>
            <a:r>
              <a:rPr lang="en-US" sz="3200" dirty="0" smtClean="0"/>
              <a:t> </a:t>
            </a:r>
            <a:r>
              <a:rPr lang="en-US" sz="3200" dirty="0" err="1" smtClean="0"/>
              <a:t>ugali</a:t>
            </a:r>
            <a:r>
              <a:rPr lang="en-US" sz="3200" dirty="0" smtClean="0"/>
              <a:t> </a:t>
            </a:r>
            <a:r>
              <a:rPr lang="en-US" sz="3200" dirty="0" err="1" smtClean="0"/>
              <a:t>kaysa</a:t>
            </a:r>
            <a:r>
              <a:rPr lang="en-US" sz="3200" dirty="0" smtClean="0"/>
              <a:t> DNA </a:t>
            </a:r>
            <a:r>
              <a:rPr lang="en-US" sz="3200" dirty="0" err="1" smtClean="0"/>
              <a:t>nila</a:t>
            </a:r>
            <a:endParaRPr lang="en-US" sz="3200" dirty="0"/>
          </a:p>
        </p:txBody>
      </p:sp>
    </p:spTree>
    <p:extLst>
      <p:ext uri="{BB962C8B-B14F-4D97-AF65-F5344CB8AC3E}">
        <p14:creationId xmlns:p14="http://schemas.microsoft.com/office/powerpoint/2010/main" val="3231102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4" y="473826"/>
            <a:ext cx="4519587" cy="6278707"/>
          </a:xfrm>
          <a:prstGeom prst="rect">
            <a:avLst/>
          </a:prstGeom>
        </p:spPr>
      </p:pic>
      <p:cxnSp>
        <p:nvCxnSpPr>
          <p:cNvPr id="5" name="Straight Connector 4"/>
          <p:cNvCxnSpPr/>
          <p:nvPr/>
        </p:nvCxnSpPr>
        <p:spPr>
          <a:xfrm flipH="1">
            <a:off x="1770611" y="1599162"/>
            <a:ext cx="2814055" cy="1110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29694" y="2709949"/>
            <a:ext cx="3624349" cy="1200329"/>
          </a:xfrm>
          <a:prstGeom prst="rect">
            <a:avLst/>
          </a:prstGeom>
          <a:noFill/>
        </p:spPr>
        <p:txBody>
          <a:bodyPr wrap="square" rtlCol="0">
            <a:spAutoFit/>
          </a:bodyPr>
          <a:lstStyle/>
          <a:p>
            <a:r>
              <a:rPr lang="en-US" dirty="0" err="1" smtClean="0"/>
              <a:t>Kahit</a:t>
            </a:r>
            <a:r>
              <a:rPr lang="en-US" dirty="0" smtClean="0"/>
              <a:t> </a:t>
            </a:r>
            <a:r>
              <a:rPr lang="en-US" dirty="0" err="1" smtClean="0"/>
              <a:t>kapatid</a:t>
            </a:r>
            <a:r>
              <a:rPr lang="en-US" dirty="0" smtClean="0"/>
              <a:t> </a:t>
            </a:r>
            <a:r>
              <a:rPr lang="en-US" dirty="0" err="1" smtClean="0"/>
              <a:t>silang</a:t>
            </a:r>
            <a:r>
              <a:rPr lang="en-US" dirty="0" smtClean="0"/>
              <a:t> </a:t>
            </a:r>
            <a:r>
              <a:rPr lang="en-US" dirty="0" err="1" smtClean="0"/>
              <a:t>ugali</a:t>
            </a:r>
            <a:r>
              <a:rPr lang="en-US" dirty="0" smtClean="0"/>
              <a:t>, halos </a:t>
            </a:r>
            <a:r>
              <a:rPr lang="en-US" dirty="0" err="1" smtClean="0"/>
              <a:t>wala</a:t>
            </a:r>
            <a:r>
              <a:rPr lang="en-US" dirty="0" smtClean="0"/>
              <a:t> </a:t>
            </a:r>
            <a:r>
              <a:rPr lang="en-US" dirty="0" err="1" smtClean="0"/>
              <a:t>silang</a:t>
            </a:r>
            <a:r>
              <a:rPr lang="en-US" dirty="0" smtClean="0"/>
              <a:t> </a:t>
            </a:r>
            <a:r>
              <a:rPr lang="en-US" dirty="0" err="1" smtClean="0"/>
              <a:t>kontakt</a:t>
            </a:r>
            <a:r>
              <a:rPr lang="en-US" dirty="0" smtClean="0"/>
              <a:t> </a:t>
            </a:r>
            <a:r>
              <a:rPr lang="en-US" dirty="0" err="1" smtClean="0"/>
              <a:t>tagisa-isa</a:t>
            </a:r>
            <a:r>
              <a:rPr lang="en-US" dirty="0" smtClean="0"/>
              <a:t> </a:t>
            </a:r>
            <a:r>
              <a:rPr lang="en-US" dirty="0" err="1" smtClean="0"/>
              <a:t>mula</a:t>
            </a:r>
            <a:r>
              <a:rPr lang="en-US" dirty="0" smtClean="0"/>
              <a:t> noon 1700s </a:t>
            </a:r>
            <a:r>
              <a:rPr lang="en-US" dirty="0" err="1" smtClean="0"/>
              <a:t>kasi</a:t>
            </a:r>
            <a:r>
              <a:rPr lang="en-US" dirty="0" smtClean="0"/>
              <a:t> international waters </a:t>
            </a:r>
            <a:r>
              <a:rPr lang="en-US" dirty="0" err="1" smtClean="0"/>
              <a:t>na</a:t>
            </a:r>
            <a:r>
              <a:rPr lang="en-US" dirty="0" smtClean="0"/>
              <a:t> </a:t>
            </a:r>
            <a:r>
              <a:rPr lang="en-US" dirty="0" err="1" smtClean="0"/>
              <a:t>ang</a:t>
            </a:r>
            <a:r>
              <a:rPr lang="en-US" dirty="0"/>
              <a:t> </a:t>
            </a:r>
            <a:r>
              <a:rPr lang="en-US" dirty="0" err="1" smtClean="0"/>
              <a:t>paghiwalayin</a:t>
            </a:r>
            <a:r>
              <a:rPr lang="en-US" dirty="0" smtClean="0"/>
              <a:t> </a:t>
            </a:r>
            <a:r>
              <a:rPr lang="en-US" dirty="0" err="1" smtClean="0"/>
              <a:t>nila</a:t>
            </a:r>
            <a:endParaRPr lang="en-US" dirty="0"/>
          </a:p>
        </p:txBody>
      </p:sp>
    </p:spTree>
    <p:extLst>
      <p:ext uri="{BB962C8B-B14F-4D97-AF65-F5344CB8AC3E}">
        <p14:creationId xmlns:p14="http://schemas.microsoft.com/office/powerpoint/2010/main" val="2059098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6334"/>
            <a:ext cx="9144000" cy="6051666"/>
          </a:xfrm>
          <a:prstGeom prst="rect">
            <a:avLst/>
          </a:prstGeom>
        </p:spPr>
      </p:pic>
    </p:spTree>
    <p:extLst>
      <p:ext uri="{BB962C8B-B14F-4D97-AF65-F5344CB8AC3E}">
        <p14:creationId xmlns:p14="http://schemas.microsoft.com/office/powerpoint/2010/main" val="1777105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883"/>
            <a:ext cx="9144000" cy="6081117"/>
          </a:xfrm>
          <a:prstGeom prst="rect">
            <a:avLst/>
          </a:prstGeom>
        </p:spPr>
      </p:pic>
    </p:spTree>
    <p:extLst>
      <p:ext uri="{BB962C8B-B14F-4D97-AF65-F5344CB8AC3E}">
        <p14:creationId xmlns:p14="http://schemas.microsoft.com/office/powerpoint/2010/main" val="3675735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rot="16200000">
            <a:off x="-521624" y="521624"/>
            <a:ext cx="3129743" cy="208649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67208654"/>
              </p:ext>
            </p:extLst>
          </p:nvPr>
        </p:nvGraphicFramePr>
        <p:xfrm>
          <a:off x="257692" y="3333404"/>
          <a:ext cx="8620300" cy="3444240"/>
        </p:xfrm>
        <a:graphic>
          <a:graphicData uri="http://schemas.openxmlformats.org/drawingml/2006/table">
            <a:tbl>
              <a:tblPr/>
              <a:tblGrid>
                <a:gridCol w="4310150">
                  <a:extLst>
                    <a:ext uri="{9D8B030D-6E8A-4147-A177-3AD203B41FA5}">
                      <a16:colId xmlns:a16="http://schemas.microsoft.com/office/drawing/2014/main" val="744035919"/>
                    </a:ext>
                  </a:extLst>
                </a:gridCol>
                <a:gridCol w="4310150">
                  <a:extLst>
                    <a:ext uri="{9D8B030D-6E8A-4147-A177-3AD203B41FA5}">
                      <a16:colId xmlns:a16="http://schemas.microsoft.com/office/drawing/2014/main" val="3022099675"/>
                    </a:ext>
                  </a:extLst>
                </a:gridCol>
              </a:tblGrid>
              <a:tr h="3107574">
                <a:tc>
                  <a:txBody>
                    <a:bodyPr/>
                    <a:lstStyle/>
                    <a:p>
                      <a:pPr algn="l" rtl="0"/>
                      <a:r>
                        <a:rPr lang="en-US" sz="2000" i="1" dirty="0" err="1"/>
                        <a:t>Lipus</a:t>
                      </a:r>
                      <a:r>
                        <a:rPr lang="en-US" sz="2000" i="1" dirty="0"/>
                        <a:t> </a:t>
                      </a:r>
                      <a:r>
                        <a:rPr lang="en-US" sz="2000" i="1" dirty="0" err="1"/>
                        <a:t>minakahel</a:t>
                      </a:r>
                      <a:r>
                        <a:rPr lang="en-US" sz="2000" i="1" dirty="0"/>
                        <a:t> </a:t>
                      </a:r>
                      <a:r>
                        <a:rPr lang="en-US" sz="2000" i="1" dirty="0" err="1"/>
                        <a:t>ko</a:t>
                      </a:r>
                      <a:r>
                        <a:rPr lang="en-US" sz="2000" i="1" dirty="0"/>
                        <a:t> ava du </a:t>
                      </a:r>
                    </a:p>
                    <a:p>
                      <a:pPr algn="l" rtl="0"/>
                      <a:r>
                        <a:rPr lang="en-US" sz="2000" i="1" dirty="0" err="1"/>
                        <a:t>kavadinohan</a:t>
                      </a:r>
                      <a:r>
                        <a:rPr lang="en-US" sz="2000" i="1" dirty="0"/>
                        <a:t/>
                      </a:r>
                      <a:br>
                        <a:rPr lang="en-US" sz="2000" i="1" dirty="0"/>
                      </a:br>
                      <a:r>
                        <a:rPr lang="en-US" sz="2000" i="1" dirty="0" err="1"/>
                        <a:t>Lipus</a:t>
                      </a:r>
                      <a:r>
                        <a:rPr lang="en-US" sz="2000" i="1" dirty="0"/>
                        <a:t> </a:t>
                      </a:r>
                      <a:r>
                        <a:rPr lang="en-US" sz="2000" i="1" dirty="0" err="1"/>
                        <a:t>minakahel</a:t>
                      </a:r>
                      <a:r>
                        <a:rPr lang="en-US" sz="2000" i="1" dirty="0"/>
                        <a:t> </a:t>
                      </a:r>
                      <a:r>
                        <a:rPr lang="en-US" sz="2000" i="1" dirty="0" err="1"/>
                        <a:t>ko</a:t>
                      </a:r>
                      <a:r>
                        <a:rPr lang="en-US" sz="2000" i="1" dirty="0"/>
                        <a:t> ava du </a:t>
                      </a:r>
                    </a:p>
                    <a:p>
                      <a:pPr algn="l" rtl="0"/>
                      <a:r>
                        <a:rPr lang="en-US" sz="2000" i="1" dirty="0" err="1"/>
                        <a:t>kavantan</a:t>
                      </a:r>
                      <a:r>
                        <a:rPr lang="en-US" sz="2000" i="1" dirty="0"/>
                        <a:t/>
                      </a:r>
                      <a:br>
                        <a:rPr lang="en-US" sz="2000" i="1" dirty="0"/>
                      </a:br>
                      <a:r>
                        <a:rPr lang="en-US" sz="2000" i="1" dirty="0"/>
                        <a:t>Ni </a:t>
                      </a:r>
                      <a:r>
                        <a:rPr lang="en-US" sz="2000" i="1" dirty="0" err="1"/>
                        <a:t>dawong</a:t>
                      </a:r>
                      <a:r>
                        <a:rPr lang="en-US" sz="2000" i="1" dirty="0"/>
                        <a:t> co du </a:t>
                      </a:r>
                      <a:r>
                        <a:rPr lang="en-US" sz="2000" i="1" dirty="0" err="1"/>
                        <a:t>tana</a:t>
                      </a:r>
                      <a:r>
                        <a:rPr lang="en-US" sz="2000" i="1" dirty="0"/>
                        <a:t/>
                      </a:r>
                      <a:br>
                        <a:rPr lang="en-US" sz="2000" i="1" dirty="0"/>
                      </a:br>
                      <a:r>
                        <a:rPr lang="en-US" sz="2000" i="1" dirty="0"/>
                        <a:t>Ni da </a:t>
                      </a:r>
                      <a:r>
                        <a:rPr lang="en-US" sz="2000" i="1" dirty="0" err="1"/>
                        <a:t>ngay</a:t>
                      </a:r>
                      <a:r>
                        <a:rPr lang="en-US" sz="2000" i="1" dirty="0"/>
                        <a:t> </a:t>
                      </a:r>
                      <a:r>
                        <a:rPr lang="en-US" sz="2000" i="1" dirty="0" err="1"/>
                        <a:t>ko</a:t>
                      </a:r>
                      <a:r>
                        <a:rPr lang="en-US" sz="2000" i="1" dirty="0"/>
                        <a:t> </a:t>
                      </a:r>
                      <a:r>
                        <a:rPr lang="en-US" sz="2000" i="1" dirty="0" err="1"/>
                        <a:t>ro</a:t>
                      </a:r>
                      <a:r>
                        <a:rPr lang="en-US" sz="2000" i="1" dirty="0"/>
                        <a:t> </a:t>
                      </a:r>
                      <a:r>
                        <a:rPr lang="en-US" sz="2000" i="1" dirty="0" err="1"/>
                        <a:t>hanit</a:t>
                      </a:r>
                      <a:r>
                        <a:rPr lang="en-US" sz="2000" i="1" dirty="0"/>
                        <a:t/>
                      </a:r>
                      <a:br>
                        <a:rPr lang="en-US" sz="2000" i="1" dirty="0"/>
                      </a:br>
                      <a:r>
                        <a:rPr lang="en-US" sz="2000" i="1" dirty="0"/>
                        <a:t>O </a:t>
                      </a:r>
                      <a:r>
                        <a:rPr lang="en-US" sz="2000" i="1" dirty="0" err="1"/>
                        <a:t>madadatiw</a:t>
                      </a:r>
                      <a:r>
                        <a:rPr lang="en-US" sz="2000" i="1" dirty="0"/>
                        <a:t> </a:t>
                      </a:r>
                      <a:r>
                        <a:rPr lang="en-US" sz="2000" i="1" dirty="0" err="1"/>
                        <a:t>ka</a:t>
                      </a:r>
                      <a:r>
                        <a:rPr lang="en-US" sz="2000" i="1" dirty="0"/>
                        <a:t> pa do </a:t>
                      </a:r>
                      <a:r>
                        <a:rPr lang="en-US" sz="2000" i="1" dirty="0" err="1"/>
                        <a:t>vol</a:t>
                      </a:r>
                      <a:r>
                        <a:rPr lang="en-US" sz="2000" i="1" dirty="0"/>
                        <a:t/>
                      </a:r>
                      <a:br>
                        <a:rPr lang="en-US" sz="2000" i="1" dirty="0"/>
                      </a:br>
                      <a:r>
                        <a:rPr lang="en-US" sz="2000" i="1" dirty="0" err="1"/>
                        <a:t>dek</a:t>
                      </a:r>
                      <a:r>
                        <a:rPr lang="en-US" sz="2000" i="1" dirty="0"/>
                        <a:t> </a:t>
                      </a:r>
                      <a:r>
                        <a:rPr lang="en-US" sz="2000" i="1" dirty="0" err="1"/>
                        <a:t>ni</a:t>
                      </a:r>
                      <a:r>
                        <a:rPr lang="en-US" sz="2000" i="1" dirty="0"/>
                        <a:t> </a:t>
                      </a:r>
                      <a:r>
                        <a:rPr lang="en-US" sz="2000" i="1" dirty="0" err="1"/>
                        <a:t>loy</a:t>
                      </a:r>
                      <a:r>
                        <a:rPr lang="en-US" sz="2000" i="1" dirty="0"/>
                        <a:t> </a:t>
                      </a:r>
                      <a:r>
                        <a:rPr lang="en-US" sz="2000" i="1" dirty="0" err="1"/>
                        <a:t>ina</a:t>
                      </a:r>
                      <a:r>
                        <a:rPr lang="en-US" sz="2000" i="1" dirty="0"/>
                        <a:t> </a:t>
                      </a:r>
                      <a:r>
                        <a:rPr lang="en-US" sz="2000" i="1" dirty="0" err="1"/>
                        <a:t>mo</a:t>
                      </a:r>
                      <a:r>
                        <a:rPr lang="en-US" sz="2000" i="1" dirty="0"/>
                        <a:t/>
                      </a:r>
                      <a:br>
                        <a:rPr lang="en-US" sz="2000" i="1" dirty="0"/>
                      </a:br>
                      <a:r>
                        <a:rPr lang="en-US" sz="2000" i="1" dirty="0" err="1"/>
                        <a:t>Lalawolovongan</a:t>
                      </a:r>
                      <a:r>
                        <a:rPr lang="en-US" sz="2000" i="1" dirty="0"/>
                        <a:t> </a:t>
                      </a:r>
                      <a:r>
                        <a:rPr lang="en-US" sz="2000" i="1" dirty="0" err="1"/>
                        <a:t>ko</a:t>
                      </a:r>
                      <a:r>
                        <a:rPr lang="en-US" sz="2000" i="1" dirty="0"/>
                        <a:t> </a:t>
                      </a:r>
                      <a:r>
                        <a:rPr lang="en-US" sz="2000" i="1" dirty="0" err="1"/>
                        <a:t>na</a:t>
                      </a:r>
                      <a:r>
                        <a:rPr lang="en-US" sz="2000" i="1" dirty="0"/>
                        <a:t> </a:t>
                      </a:r>
                      <a:r>
                        <a:rPr lang="en-US" sz="2000" i="1" dirty="0" err="1"/>
                        <a:t>imo</a:t>
                      </a:r>
                      <a:r>
                        <a:rPr lang="en-US" sz="2000" i="1" dirty="0"/>
                        <a:t/>
                      </a:r>
                      <a:br>
                        <a:rPr lang="en-US" sz="2000" i="1" dirty="0"/>
                      </a:br>
                      <a:r>
                        <a:rPr lang="en-US" sz="2000" i="1" dirty="0"/>
                        <a:t>no </a:t>
                      </a:r>
                      <a:r>
                        <a:rPr lang="en-US" sz="2000" i="1" dirty="0" err="1"/>
                        <a:t>pito</a:t>
                      </a:r>
                      <a:r>
                        <a:rPr lang="en-US" sz="2000" i="1" dirty="0"/>
                        <a:t> a </a:t>
                      </a:r>
                      <a:r>
                        <a:rPr lang="en-US" sz="2000" i="1" dirty="0" err="1"/>
                        <a:t>vinokeh</a:t>
                      </a:r>
                      <a:endParaRPr lang="en-US" sz="2000" i="1" dirty="0"/>
                    </a:p>
                    <a:p>
                      <a:pPr algn="l" rtl="0"/>
                      <a:r>
                        <a:rPr lang="en-US" sz="2000" i="1" dirty="0"/>
                        <a:t>Do </a:t>
                      </a:r>
                      <a:r>
                        <a:rPr lang="en-US" sz="2000" i="1" dirty="0" err="1"/>
                        <a:t>ka</a:t>
                      </a:r>
                      <a:r>
                        <a:rPr lang="en-US" sz="2000" i="1" dirty="0"/>
                        <a:t> </a:t>
                      </a:r>
                      <a:r>
                        <a:rPr lang="en-US" sz="2000" i="1" dirty="0" err="1"/>
                        <a:t>ayod</a:t>
                      </a:r>
                      <a:r>
                        <a:rPr lang="en-US" sz="2000" i="1" dirty="0"/>
                        <a:t> </a:t>
                      </a:r>
                      <a:r>
                        <a:rPr lang="en-US" sz="2000" i="1" dirty="0" err="1"/>
                        <a:t>ko</a:t>
                      </a:r>
                      <a:r>
                        <a:rPr lang="en-US" sz="2000" i="1" dirty="0"/>
                        <a:t> a </a:t>
                      </a:r>
                      <a:r>
                        <a:rPr lang="en-US" sz="2000" i="1" dirty="0" err="1"/>
                        <a:t>michawy</a:t>
                      </a:r>
                      <a:r>
                        <a:rPr lang="en-US" sz="2000" i="1" dirty="0"/>
                        <a:t> </a:t>
                      </a:r>
                      <a:r>
                        <a:rPr lang="en-US" sz="2000" i="1" dirty="0" err="1"/>
                        <a:t>oran</a:t>
                      </a:r>
                      <a:r>
                        <a:rPr lang="en-US" sz="2000" i="1" dirty="0"/>
                        <a:t>.</a:t>
                      </a:r>
                      <a:endParaRPr lang="en-US" sz="2000" dirty="0"/>
                    </a:p>
                  </a:txBody>
                  <a:tcPr>
                    <a:lnL>
                      <a:noFill/>
                    </a:lnL>
                    <a:lnR>
                      <a:noFill/>
                    </a:lnR>
                    <a:lnT>
                      <a:noFill/>
                    </a:lnT>
                    <a:lnB>
                      <a:noFill/>
                    </a:lnB>
                    <a:solidFill>
                      <a:srgbClr val="F3F4EE"/>
                    </a:solidFill>
                  </a:tcPr>
                </a:tc>
                <a:tc>
                  <a:txBody>
                    <a:bodyPr/>
                    <a:lstStyle/>
                    <a:p>
                      <a:pPr algn="l" rtl="0"/>
                      <a:r>
                        <a:rPr lang="en-US" sz="2000" i="1" dirty="0"/>
                        <a:t>I did not find my loved ones among the </a:t>
                      </a:r>
                      <a:r>
                        <a:rPr lang="en-US" sz="2000" i="1" dirty="0" err="1"/>
                        <a:t>Valino</a:t>
                      </a:r>
                      <a:r>
                        <a:rPr lang="en-US" sz="2000" i="1" dirty="0"/>
                        <a:t> vines</a:t>
                      </a:r>
                      <a:br>
                        <a:rPr lang="en-US" sz="2000" i="1" dirty="0"/>
                      </a:br>
                      <a:r>
                        <a:rPr lang="en-US" sz="2000" i="1" dirty="0"/>
                        <a:t>I did not find my loved ones among the </a:t>
                      </a:r>
                      <a:r>
                        <a:rPr lang="en-US" sz="2000" i="1" dirty="0" err="1"/>
                        <a:t>Vangto</a:t>
                      </a:r>
                      <a:r>
                        <a:rPr lang="en-US" sz="2000" i="1" dirty="0"/>
                        <a:t> trees</a:t>
                      </a:r>
                      <a:br>
                        <a:rPr lang="en-US" sz="2000" i="1" dirty="0"/>
                      </a:br>
                      <a:r>
                        <a:rPr lang="en-US" sz="2000" i="1" dirty="0"/>
                        <a:t>I bow to the ground</a:t>
                      </a:r>
                      <a:br>
                        <a:rPr lang="en-US" sz="2000" i="1" dirty="0"/>
                      </a:br>
                      <a:r>
                        <a:rPr lang="en-US" sz="2000" i="1" dirty="0"/>
                        <a:t>I look up into the heaven</a:t>
                      </a:r>
                      <a:br>
                        <a:rPr lang="en-US" sz="2000" i="1" dirty="0"/>
                      </a:br>
                      <a:r>
                        <a:rPr lang="en-US" sz="2000" i="1" dirty="0"/>
                        <a:t>You were still very small inside your mother’s womb</a:t>
                      </a:r>
                      <a:br>
                        <a:rPr lang="en-US" sz="2000" i="1" dirty="0"/>
                      </a:br>
                      <a:r>
                        <a:rPr lang="en-US" sz="2000" i="1" dirty="0"/>
                        <a:t>I preserve for you this seventy centavos</a:t>
                      </a:r>
                      <a:br>
                        <a:rPr lang="en-US" sz="2000" i="1" dirty="0"/>
                      </a:br>
                      <a:r>
                        <a:rPr lang="en-US" sz="2000" i="1" dirty="0"/>
                        <a:t>for the future</a:t>
                      </a:r>
                      <a:br>
                        <a:rPr lang="en-US" sz="2000" i="1" dirty="0"/>
                      </a:br>
                      <a:r>
                        <a:rPr lang="en-US" sz="2000" i="1" dirty="0"/>
                        <a:t>I did it from my heart.</a:t>
                      </a:r>
                      <a:endParaRPr lang="en-US" sz="2000" dirty="0"/>
                    </a:p>
                  </a:txBody>
                  <a:tcPr>
                    <a:lnL>
                      <a:noFill/>
                    </a:lnL>
                    <a:lnR>
                      <a:noFill/>
                    </a:lnR>
                    <a:lnT>
                      <a:noFill/>
                    </a:lnT>
                    <a:lnB>
                      <a:noFill/>
                    </a:lnB>
                    <a:solidFill>
                      <a:srgbClr val="F3F4EE"/>
                    </a:solidFill>
                  </a:tcPr>
                </a:tc>
                <a:extLst>
                  <a:ext uri="{0D108BD9-81ED-4DB2-BD59-A6C34878D82A}">
                    <a16:rowId xmlns:a16="http://schemas.microsoft.com/office/drawing/2014/main" val="677093286"/>
                  </a:ext>
                </a:extLst>
              </a:tr>
            </a:tbl>
          </a:graphicData>
        </a:graphic>
      </p:graphicFrame>
      <p:pic>
        <p:nvPicPr>
          <p:cNvPr id="5" name="lipus-minakahel">
            <a:hlinkClick r:id="" action="ppaction://media"/>
          </p:cNvPr>
          <p:cNvPicPr>
            <a:picLocks noChangeAspect="1"/>
          </p:cNvPicPr>
          <p:nvPr>
            <a:audioFile r:link="rId2"/>
            <p:extLst>
              <p:ext uri="{DAA4B4D4-6D71-4841-9C94-3DE7FCFB9230}">
                <p14:media xmlns:p14="http://schemas.microsoft.com/office/powerpoint/2010/main" r:embed="rId1">
                  <p14:fade in="1000" out="3000"/>
                </p14:media>
              </p:ext>
            </p:extLst>
          </p:nvPr>
        </p:nvPicPr>
        <p:blipFill>
          <a:blip r:embed="rId5"/>
          <a:stretch>
            <a:fillRect/>
          </a:stretch>
        </p:blipFill>
        <p:spPr>
          <a:xfrm>
            <a:off x="164811" y="2389339"/>
            <a:ext cx="609600" cy="609600"/>
          </a:xfrm>
          <a:prstGeom prst="rect">
            <a:avLst/>
          </a:prstGeom>
        </p:spPr>
      </p:pic>
      <p:sp>
        <p:nvSpPr>
          <p:cNvPr id="6" name="TextBox 5"/>
          <p:cNvSpPr txBox="1"/>
          <p:nvPr/>
        </p:nvSpPr>
        <p:spPr>
          <a:xfrm>
            <a:off x="0" y="3100769"/>
            <a:ext cx="1548822" cy="261610"/>
          </a:xfrm>
          <a:prstGeom prst="rect">
            <a:avLst/>
          </a:prstGeom>
          <a:noFill/>
        </p:spPr>
        <p:txBody>
          <a:bodyPr wrap="none" rtlCol="0">
            <a:spAutoFit/>
          </a:bodyPr>
          <a:lstStyle/>
          <a:p>
            <a:r>
              <a:rPr lang="en-US" sz="1100" dirty="0"/>
              <a:t>Victoria </a:t>
            </a:r>
            <a:r>
              <a:rPr lang="en-US" sz="1100" dirty="0" err="1"/>
              <a:t>Ballada</a:t>
            </a:r>
            <a:r>
              <a:rPr lang="en-US" sz="1100" dirty="0"/>
              <a:t> (Singer)</a:t>
            </a:r>
          </a:p>
        </p:txBody>
      </p:sp>
      <p:sp>
        <p:nvSpPr>
          <p:cNvPr id="7" name="Rectangle 6"/>
          <p:cNvSpPr/>
          <p:nvPr/>
        </p:nvSpPr>
        <p:spPr>
          <a:xfrm>
            <a:off x="3518463" y="687708"/>
            <a:ext cx="3877151" cy="1754326"/>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Laji</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(Oral Poetry)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175437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1298122"/>
            <a:ext cx="8153400" cy="4572000"/>
          </a:xfrm>
          <a:prstGeom prst="rect">
            <a:avLst/>
          </a:prstGeom>
        </p:spPr>
      </p:pic>
      <p:sp>
        <p:nvSpPr>
          <p:cNvPr id="3" name="TextBox 2"/>
          <p:cNvSpPr txBox="1"/>
          <p:nvPr/>
        </p:nvSpPr>
        <p:spPr>
          <a:xfrm>
            <a:off x="495300" y="5870122"/>
            <a:ext cx="5027145" cy="369332"/>
          </a:xfrm>
          <a:prstGeom prst="rect">
            <a:avLst/>
          </a:prstGeom>
          <a:noFill/>
        </p:spPr>
        <p:txBody>
          <a:bodyPr wrap="none" rtlCol="0">
            <a:spAutoFit/>
          </a:bodyPr>
          <a:lstStyle/>
          <a:p>
            <a:r>
              <a:rPr lang="en-US" dirty="0">
                <a:hlinkClick r:id="rId3"/>
              </a:rPr>
              <a:t>https://www.youtube.com/watch?v=b7CFy5Bu2eM</a:t>
            </a:r>
            <a:endParaRPr lang="en-US" dirty="0"/>
          </a:p>
        </p:txBody>
      </p:sp>
      <p:sp>
        <p:nvSpPr>
          <p:cNvPr id="4" name="Rectangle 3">
            <a:extLst>
              <a:ext uri="{FF2B5EF4-FFF2-40B4-BE49-F238E27FC236}">
                <a16:creationId xmlns:a16="http://schemas.microsoft.com/office/drawing/2014/main" id="{D771D247-7DDA-4DF0-B059-44F9BDCEC7E5}"/>
              </a:ext>
            </a:extLst>
          </p:cNvPr>
          <p:cNvSpPr/>
          <p:nvPr/>
        </p:nvSpPr>
        <p:spPr>
          <a:xfrm>
            <a:off x="614250" y="374792"/>
            <a:ext cx="791550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Tao (</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Irala</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indigenous song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07959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3354" y="3199361"/>
            <a:ext cx="5097293" cy="715581"/>
          </a:xfrm>
          <a:prstGeom prst="rect">
            <a:avLst/>
          </a:prstGeom>
          <a:noFill/>
        </p:spPr>
        <p:txBody>
          <a:bodyPr wrap="none" rtlCol="0" anchor="ctr">
            <a:spAutoFit/>
          </a:bodyPr>
          <a:lstStyle/>
          <a:p>
            <a:pPr algn="ctr"/>
            <a:r>
              <a:rPr lang="en-US" sz="1350" dirty="0"/>
              <a:t>Video: </a:t>
            </a:r>
            <a:r>
              <a:rPr lang="en-US" sz="1350" dirty="0">
                <a:hlinkClick r:id="rId2"/>
              </a:rPr>
              <a:t>https://youtu.be/rYX6wwtgwFg?t=145</a:t>
            </a:r>
            <a:r>
              <a:rPr lang="en-US" sz="1350" dirty="0"/>
              <a:t/>
            </a:r>
            <a:br>
              <a:rPr lang="en-US" sz="1350" dirty="0"/>
            </a:br>
            <a:endParaRPr lang="en-US" sz="1350" dirty="0"/>
          </a:p>
          <a:p>
            <a:pPr algn="ctr"/>
            <a:r>
              <a:rPr lang="en-US" sz="1350" dirty="0"/>
              <a:t>   Additional video: </a:t>
            </a:r>
            <a:r>
              <a:rPr lang="en-US" sz="1350" dirty="0">
                <a:hlinkClick r:id="rId3"/>
              </a:rPr>
              <a:t>https://www.youtube.com/watch?v=kaQRwaw5Fi8</a:t>
            </a:r>
            <a:endParaRPr lang="en-US" sz="1350" dirty="0"/>
          </a:p>
        </p:txBody>
      </p:sp>
    </p:spTree>
    <p:extLst>
      <p:ext uri="{BB962C8B-B14F-4D97-AF65-F5344CB8AC3E}">
        <p14:creationId xmlns:p14="http://schemas.microsoft.com/office/powerpoint/2010/main" val="3587526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06" y="181094"/>
            <a:ext cx="1382110" cy="707886"/>
          </a:xfrm>
          <a:prstGeom prst="rect">
            <a:avLst/>
          </a:prstGeom>
        </p:spPr>
        <p:txBody>
          <a:bodyPr wrap="none">
            <a:spAutoFit/>
          </a:bodyPr>
          <a:lstStyle/>
          <a:p>
            <a:r>
              <a:rPr lang="en-US" sz="4000" i="1" dirty="0" err="1">
                <a:latin typeface="Cambria-Italic"/>
              </a:rPr>
              <a:t>Buod</a:t>
            </a:r>
            <a:endParaRPr lang="en-US" sz="4000" dirty="0"/>
          </a:p>
        </p:txBody>
      </p:sp>
      <p:sp>
        <p:nvSpPr>
          <p:cNvPr id="3" name="TextBox 2"/>
          <p:cNvSpPr txBox="1"/>
          <p:nvPr/>
        </p:nvSpPr>
        <p:spPr>
          <a:xfrm>
            <a:off x="640080" y="1298448"/>
            <a:ext cx="5220147" cy="4832092"/>
          </a:xfrm>
          <a:prstGeom prst="rect">
            <a:avLst/>
          </a:prstGeom>
          <a:noFill/>
        </p:spPr>
        <p:txBody>
          <a:bodyPr wrap="none" rtlCol="0">
            <a:spAutoFit/>
          </a:bodyPr>
          <a:lstStyle/>
          <a:p>
            <a:pPr marL="285750" indent="-285750">
              <a:buFont typeface="Arial" panose="020B0604020202020204" pitchFamily="34" charset="0"/>
              <a:buChar char="•"/>
            </a:pPr>
            <a:r>
              <a:rPr lang="en-US" sz="4400" dirty="0" err="1" smtClean="0"/>
              <a:t>Idjang</a:t>
            </a:r>
            <a:endParaRPr lang="en-US" sz="4400" dirty="0" smtClean="0"/>
          </a:p>
          <a:p>
            <a:pPr marL="285750" indent="-285750">
              <a:buFont typeface="Arial" panose="020B0604020202020204" pitchFamily="34" charset="0"/>
              <a:buChar char="•"/>
            </a:pPr>
            <a:r>
              <a:rPr lang="en-US" sz="4400" dirty="0" err="1"/>
              <a:t>Vakul-Kanayi</a:t>
            </a:r>
            <a:r>
              <a:rPr lang="en-US" sz="4400" dirty="0"/>
              <a:t> </a:t>
            </a:r>
            <a:r>
              <a:rPr lang="en-US" sz="4400" dirty="0" smtClean="0"/>
              <a:t>Festival</a:t>
            </a:r>
          </a:p>
          <a:p>
            <a:pPr marL="285750" indent="-285750">
              <a:buFont typeface="Arial" panose="020B0604020202020204" pitchFamily="34" charset="0"/>
              <a:buChar char="•"/>
            </a:pPr>
            <a:r>
              <a:rPr lang="en-US" sz="4400" dirty="0" err="1" smtClean="0"/>
              <a:t>Pacita</a:t>
            </a:r>
            <a:r>
              <a:rPr lang="en-US" sz="4400" dirty="0" smtClean="0"/>
              <a:t> Abad</a:t>
            </a:r>
          </a:p>
          <a:p>
            <a:pPr marL="285750" indent="-285750">
              <a:buFont typeface="Arial" panose="020B0604020202020204" pitchFamily="34" charset="0"/>
              <a:buChar char="•"/>
            </a:pPr>
            <a:r>
              <a:rPr lang="en-US" sz="4400" dirty="0" smtClean="0"/>
              <a:t>Food</a:t>
            </a:r>
          </a:p>
          <a:p>
            <a:pPr marL="285750" indent="-285750">
              <a:buFont typeface="Arial" panose="020B0604020202020204" pitchFamily="34" charset="0"/>
              <a:buChar char="•"/>
            </a:pPr>
            <a:r>
              <a:rPr lang="en-US" sz="4400" dirty="0" smtClean="0"/>
              <a:t>Tea</a:t>
            </a:r>
          </a:p>
          <a:p>
            <a:pPr marL="285750" indent="-285750">
              <a:buFont typeface="Arial" panose="020B0604020202020204" pitchFamily="34" charset="0"/>
              <a:buChar char="•"/>
            </a:pPr>
            <a:r>
              <a:rPr lang="en-US" sz="4400" dirty="0" smtClean="0"/>
              <a:t>Fishing</a:t>
            </a:r>
          </a:p>
          <a:p>
            <a:pPr marL="285750" indent="-285750">
              <a:buFont typeface="Arial" panose="020B0604020202020204" pitchFamily="34" charset="0"/>
              <a:buChar char="•"/>
            </a:pPr>
            <a:r>
              <a:rPr lang="en-US" sz="4400" dirty="0" err="1" smtClean="0"/>
              <a:t>Laji</a:t>
            </a:r>
            <a:endParaRPr lang="en-US" sz="4400" dirty="0"/>
          </a:p>
        </p:txBody>
      </p:sp>
    </p:spTree>
    <p:extLst>
      <p:ext uri="{BB962C8B-B14F-4D97-AF65-F5344CB8AC3E}">
        <p14:creationId xmlns:p14="http://schemas.microsoft.com/office/powerpoint/2010/main" val="12844684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471" y="390699"/>
            <a:ext cx="8898775" cy="5262979"/>
          </a:xfrm>
          <a:prstGeom prst="rect">
            <a:avLst/>
          </a:prstGeom>
          <a:noFill/>
        </p:spPr>
        <p:txBody>
          <a:bodyPr wrap="square" numCol="1" rtlCol="0">
            <a:spAutoFit/>
          </a:bodyPr>
          <a:lstStyle/>
          <a:p>
            <a:r>
              <a:rPr lang="en-US" sz="2400" dirty="0" err="1">
                <a:latin typeface="Courier" pitchFamily="49" charset="0"/>
              </a:rPr>
              <a:t>Mga</a:t>
            </a:r>
            <a:r>
              <a:rPr lang="en-US" sz="2400" dirty="0">
                <a:latin typeface="Courier" pitchFamily="49" charset="0"/>
              </a:rPr>
              <a:t> </a:t>
            </a:r>
            <a:r>
              <a:rPr lang="en-US" sz="2400" dirty="0" err="1">
                <a:latin typeface="Courier" pitchFamily="49" charset="0"/>
              </a:rPr>
              <a:t>Pinagmulan</a:t>
            </a:r>
            <a:r>
              <a:rPr lang="en-US" sz="2400" dirty="0">
                <a:latin typeface="Courier" pitchFamily="49" charset="0"/>
              </a:rPr>
              <a:t>: </a:t>
            </a:r>
            <a:endParaRPr lang="en-US" sz="2400" dirty="0">
              <a:latin typeface="Courier" pitchFamily="49" charset="0"/>
            </a:endParaRPr>
          </a:p>
          <a:p>
            <a:pPr marL="457200" indent="-457200"/>
            <a:r>
              <a:rPr lang="en-US" sz="2400" dirty="0">
                <a:latin typeface="Courier" pitchFamily="49" charset="0"/>
              </a:rPr>
              <a:t>Dizon, Eusebio Z. 2000. “Archaeology of Batanes Province, Northern Philippines: The 1996-1997 Status Report.” </a:t>
            </a:r>
            <a:r>
              <a:rPr lang="en-US" sz="2400" i="1" dirty="0">
                <a:latin typeface="Courier" pitchFamily="49" charset="0"/>
              </a:rPr>
              <a:t>Bulletin of the Indo-Pacific Prehistory Association </a:t>
            </a:r>
            <a:r>
              <a:rPr lang="en-US" sz="2400" dirty="0">
                <a:latin typeface="Courier" pitchFamily="49" charset="0"/>
              </a:rPr>
              <a:t>19 (3): 115–24.</a:t>
            </a:r>
          </a:p>
          <a:p>
            <a:pPr marL="457200" indent="-457200"/>
            <a:r>
              <a:rPr lang="en-US" sz="2400" dirty="0">
                <a:latin typeface="Courier" pitchFamily="49" charset="0"/>
              </a:rPr>
              <a:t>Bellwood, Peter., and Eusebio. Dizon. 2013. 4000 Years of Migration and Cultural Exchange: The Archaeology of the Batanes Islands, Northern Philippines. </a:t>
            </a:r>
            <a:r>
              <a:rPr lang="en-US" sz="2400" i="1" dirty="0">
                <a:latin typeface="Courier" pitchFamily="49" charset="0"/>
              </a:rPr>
              <a:t>Archaeology</a:t>
            </a:r>
            <a:r>
              <a:rPr lang="en-US" sz="2400" dirty="0">
                <a:latin typeface="Courier" pitchFamily="49" charset="0"/>
              </a:rPr>
              <a:t>.</a:t>
            </a:r>
          </a:p>
          <a:p>
            <a:pPr marL="457200" indent="-457200"/>
            <a:r>
              <a:rPr lang="en-US" sz="2400" dirty="0">
                <a:latin typeface="Courier" pitchFamily="49" charset="0"/>
              </a:rPr>
              <a:t>Veld, Nikie. "The future of the Batanes through the eyes of the Ivatan." Master's thesis, </a:t>
            </a:r>
            <a:r>
              <a:rPr lang="en-US" sz="2400" i="1" dirty="0">
                <a:latin typeface="Courier" pitchFamily="49" charset="0"/>
              </a:rPr>
              <a:t>Leiden University</a:t>
            </a:r>
            <a:r>
              <a:rPr lang="en-US" sz="2400" dirty="0">
                <a:latin typeface="Courier" pitchFamily="49" charset="0"/>
              </a:rPr>
              <a:t>, 2014. August 29, 2014. http://hdl.handle.net/1887/32990.</a:t>
            </a:r>
          </a:p>
          <a:p>
            <a:endParaRPr lang="en-US" sz="2400" dirty="0">
              <a:latin typeface="Courier" pitchFamily="49" charset="0"/>
            </a:endParaRPr>
          </a:p>
        </p:txBody>
      </p:sp>
    </p:spTree>
    <p:extLst>
      <p:ext uri="{BB962C8B-B14F-4D97-AF65-F5344CB8AC3E}">
        <p14:creationId xmlns:p14="http://schemas.microsoft.com/office/powerpoint/2010/main" val="154275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283" y="181840"/>
            <a:ext cx="4669676" cy="5586145"/>
          </a:xfrm>
          <a:prstGeom prst="rect">
            <a:avLst/>
          </a:prstGeom>
          <a:noFill/>
        </p:spPr>
        <p:txBody>
          <a:bodyPr wrap="square" numCol="1" rtlCol="0">
            <a:spAutoFit/>
          </a:bodyPr>
          <a:lstStyle/>
          <a:p>
            <a:r>
              <a:rPr lang="en-US" sz="700" dirty="0" smtClean="0">
                <a:latin typeface="Courier" pitchFamily="49" charset="0"/>
              </a:rPr>
              <a:t>Works </a:t>
            </a:r>
            <a:r>
              <a:rPr lang="en-US" sz="700" dirty="0">
                <a:latin typeface="Courier" pitchFamily="49" charset="0"/>
              </a:rPr>
              <a:t>Consulted:</a:t>
            </a:r>
          </a:p>
          <a:p>
            <a:r>
              <a:rPr lang="en-US" sz="700" dirty="0">
                <a:latin typeface="Courier" pitchFamily="49" charset="0"/>
              </a:rPr>
              <a:t>https://ivatanlaji.org/about/</a:t>
            </a:r>
          </a:p>
          <a:p>
            <a:r>
              <a:rPr lang="en-US" sz="700" dirty="0">
                <a:latin typeface="Courier" pitchFamily="49" charset="0"/>
              </a:rPr>
              <a:t>http://nlpdl.nlp.gov.ph:81/CC01/NLP00VM052mcd/v1/v25.pdf</a:t>
            </a:r>
          </a:p>
          <a:p>
            <a:r>
              <a:rPr lang="en-US" sz="700" dirty="0">
                <a:latin typeface="Courier" pitchFamily="49" charset="0"/>
              </a:rPr>
              <a:t>http://www.taipeitimes.com/News/feat/archives/2017/02/19/2003665262</a:t>
            </a:r>
          </a:p>
          <a:p>
            <a:r>
              <a:rPr lang="en-US" sz="700" dirty="0">
                <a:latin typeface="Courier" pitchFamily="49" charset="0"/>
              </a:rPr>
              <a:t>http://batanestravelguides.blogspot.com/2012/07/brief-history-of-batanes.html</a:t>
            </a:r>
          </a:p>
          <a:p>
            <a:r>
              <a:rPr lang="en-US" sz="700" dirty="0">
                <a:latin typeface="Courier" pitchFamily="49" charset="0"/>
              </a:rPr>
              <a:t>http://cnnphilippines.com/news/2015/06/16/ph-and-taiwan-coast-guard-standoff-at-itbayat-batanes.html</a:t>
            </a:r>
          </a:p>
          <a:p>
            <a:r>
              <a:rPr lang="en-US" sz="700" dirty="0">
                <a:latin typeface="Courier" pitchFamily="49" charset="0"/>
              </a:rPr>
              <a:t>http://glossaryoffilipinofood.blogspot.com/2015/08/batanes-specialties.html</a:t>
            </a:r>
          </a:p>
          <a:p>
            <a:r>
              <a:rPr lang="en-US" sz="700" dirty="0">
                <a:latin typeface="Courier" pitchFamily="49" charset="0"/>
              </a:rPr>
              <a:t>http://ivatandelicacies.blogspot.com/</a:t>
            </a:r>
          </a:p>
          <a:p>
            <a:r>
              <a:rPr lang="en-US" sz="700" dirty="0">
                <a:latin typeface="Courier" pitchFamily="49" charset="0"/>
              </a:rPr>
              <a:t>http://jibraelangel2blog.blogspot.com/2013/05/william-dampier-voyage-to-batanes.html</a:t>
            </a:r>
          </a:p>
          <a:p>
            <a:r>
              <a:rPr lang="en-US" sz="700" dirty="0">
                <a:latin typeface="Courier" pitchFamily="49" charset="0"/>
              </a:rPr>
              <a:t>http://journeyingjames.com/2011/05/10-food-to-try-when-visiting-batanes/</a:t>
            </a:r>
          </a:p>
          <a:p>
            <a:r>
              <a:rPr lang="en-US" sz="700" dirty="0">
                <a:latin typeface="Courier" pitchFamily="49" charset="0"/>
              </a:rPr>
              <a:t>http://journeyingjames.com/2011/05/2011/05/batanes-chill-time-with-the-ivatans-at-mahatao-lighthouse/</a:t>
            </a:r>
          </a:p>
          <a:p>
            <a:r>
              <a:rPr lang="en-US" sz="700" dirty="0">
                <a:latin typeface="Courier" pitchFamily="49" charset="0"/>
              </a:rPr>
              <a:t>http://journeyingjames.com/2011/05/batanes-chill-time-with-the-ivatans-at-mahatao-lighthouse/</a:t>
            </a:r>
          </a:p>
          <a:p>
            <a:r>
              <a:rPr lang="en-US" sz="700" dirty="0">
                <a:latin typeface="Courier" pitchFamily="49" charset="0"/>
              </a:rPr>
              <a:t>http://junvillegas.blogspot.com/2015/04/itbayat-island-batanes.html</a:t>
            </a:r>
          </a:p>
          <a:p>
            <a:r>
              <a:rPr lang="en-US" sz="700" dirty="0">
                <a:latin typeface="Courier" pitchFamily="49" charset="0"/>
              </a:rPr>
              <a:t>http://lakbaypilipinas.com/travel_philippines/batanes/batanes_history.html</a:t>
            </a:r>
          </a:p>
          <a:p>
            <a:r>
              <a:rPr lang="en-US" sz="700" dirty="0">
                <a:latin typeface="Courier" pitchFamily="49" charset="0"/>
              </a:rPr>
              <a:t>http://lifestyle.inquirer.net/162571/lost-heritage-old-ivatan-houses-going/</a:t>
            </a:r>
          </a:p>
          <a:p>
            <a:r>
              <a:rPr lang="en-US" sz="700" dirty="0">
                <a:latin typeface="Courier" pitchFamily="49" charset="0"/>
              </a:rPr>
              <a:t>http://lifestyle.inquirer.net/261771/sabtang-batanes-undiscovered-shangri-la/</a:t>
            </a:r>
          </a:p>
          <a:p>
            <a:r>
              <a:rPr lang="en-US" sz="700" dirty="0">
                <a:latin typeface="Courier" pitchFamily="49" charset="0"/>
              </a:rPr>
              <a:t>http://lifestyle.inquirer.net/615/%E2%80%98we-were-ivatan-in-an-earlier-life%E2%80%99/</a:t>
            </a:r>
          </a:p>
          <a:p>
            <a:r>
              <a:rPr lang="en-US" sz="700" dirty="0">
                <a:latin typeface="Courier" pitchFamily="49" charset="0"/>
              </a:rPr>
              <a:t>http://liveinthephilippines.com/content/ibatan-or-is-it-ivatan/</a:t>
            </a:r>
          </a:p>
          <a:p>
            <a:r>
              <a:rPr lang="en-US" sz="700" dirty="0">
                <a:latin typeface="Courier" pitchFamily="49" charset="0"/>
              </a:rPr>
              <a:t>http://ncca.gov.ph/subcommissions/subcommission-on-cultural-communities-and-traditional-arts-sccta/northern-cultural-communities/the-batanes-islands/</a:t>
            </a:r>
          </a:p>
          <a:p>
            <a:r>
              <a:rPr lang="en-US" sz="700" dirty="0">
                <a:latin typeface="Courier" pitchFamily="49" charset="0"/>
              </a:rPr>
              <a:t>http://newsinfo.inquirer.net/354967/top-architect-is-ivatan-wants-to-preserve-batanes-heritage</a:t>
            </a:r>
          </a:p>
          <a:p>
            <a:r>
              <a:rPr lang="en-US" sz="700" dirty="0">
                <a:latin typeface="Courier" pitchFamily="49" charset="0"/>
              </a:rPr>
              <a:t>http://nodoors.blogspot.com/2014/06/the-house-of-dakay-in-ivana-batanes.html</a:t>
            </a:r>
          </a:p>
          <a:p>
            <a:r>
              <a:rPr lang="en-US" sz="700" dirty="0">
                <a:latin typeface="Courier" pitchFamily="49" charset="0"/>
              </a:rPr>
              <a:t>http://pages.upd.edu.ph/mariamangahas/publications/modern-bongkog-temporary-weddings-and-dual-samal-and-bisaya-identities</a:t>
            </a:r>
          </a:p>
          <a:p>
            <a:r>
              <a:rPr lang="en-US" sz="700" dirty="0">
                <a:latin typeface="Courier" pitchFamily="49" charset="0"/>
              </a:rPr>
              <a:t>http://photos.ferdzdecena.com/Travel/2015/Batanes/i-2V5smRL/0/L/DSC_2474-L.jpg</a:t>
            </a:r>
          </a:p>
          <a:p>
            <a:r>
              <a:rPr lang="en-US" sz="700" dirty="0">
                <a:latin typeface="Courier" pitchFamily="49" charset="0"/>
              </a:rPr>
              <a:t>http://photos.ferdzdecena.com/Travel/2015/Batanes/i-HWbFsgW/0/L/DSC_2470-L.jpg</a:t>
            </a:r>
          </a:p>
          <a:p>
            <a:r>
              <a:rPr lang="en-US" sz="700" dirty="0">
                <a:latin typeface="Courier" pitchFamily="49" charset="0"/>
              </a:rPr>
              <a:t>http://photos.ferdzdecena.com/Travel/2015/Batanes/i-b5F82gM/0/L/DSC_2509-L.jpg</a:t>
            </a:r>
          </a:p>
          <a:p>
            <a:r>
              <a:rPr lang="en-US" sz="700" dirty="0">
                <a:latin typeface="Courier" pitchFamily="49" charset="0"/>
              </a:rPr>
              <a:t>http://pinas-travel.blogspot.com/2013/08/batanes.html</a:t>
            </a:r>
          </a:p>
          <a:p>
            <a:r>
              <a:rPr lang="en-US" sz="700" dirty="0">
                <a:latin typeface="Courier" pitchFamily="49" charset="0"/>
              </a:rPr>
              <a:t>http://scienceandsocietygroup5.blogspot.com/2014/02/sailing-in-seas-of-batanes-short.html</a:t>
            </a:r>
          </a:p>
          <a:p>
            <a:r>
              <a:rPr lang="en-US" sz="700" dirty="0">
                <a:latin typeface="Courier" pitchFamily="49" charset="0"/>
              </a:rPr>
              <a:t>http://tubagbohol.mikeligalig.com/philippines/batanes/</a:t>
            </a:r>
          </a:p>
          <a:p>
            <a:r>
              <a:rPr lang="en-US" sz="700" dirty="0">
                <a:latin typeface="Courier" pitchFamily="49" charset="0"/>
              </a:rPr>
              <a:t>http://voices.nationalgeographic.com/2014/03/06/the-vanishing-vakul-and-the-changing-indigenous-ivatan-culture/</a:t>
            </a:r>
          </a:p>
          <a:p>
            <a:r>
              <a:rPr lang="en-US" sz="700" dirty="0">
                <a:latin typeface="Courier" pitchFamily="49" charset="0"/>
              </a:rPr>
              <a:t>http://whc.unesco.org/en/tentativelists/521/</a:t>
            </a:r>
          </a:p>
          <a:p>
            <a:r>
              <a:rPr lang="en-US" sz="700" dirty="0">
                <a:latin typeface="Courier" pitchFamily="49" charset="0"/>
              </a:rPr>
              <a:t>http://worldheritage.design.umn.edu/documents/BatanesSummary.pdf</a:t>
            </a:r>
          </a:p>
          <a:p>
            <a:r>
              <a:rPr lang="en-US" sz="700" dirty="0">
                <a:latin typeface="Courier" pitchFamily="49" charset="0"/>
              </a:rPr>
              <a:t>http://www.academia.edu/14452069/The_Batanes_Nephrite_Artefacts</a:t>
            </a:r>
          </a:p>
          <a:p>
            <a:r>
              <a:rPr lang="en-US" sz="700" dirty="0">
                <a:latin typeface="Courier" pitchFamily="49" charset="0"/>
              </a:rPr>
              <a:t>http://www.akrosdayunibers.com/philippines/category/batanes%20itbayatd62d63ebfe</a:t>
            </a:r>
          </a:p>
          <a:p>
            <a:r>
              <a:rPr lang="en-US" sz="700" dirty="0">
                <a:latin typeface="Courier" pitchFamily="49" charset="0"/>
              </a:rPr>
              <a:t>http://www.angkulet.com/2010/10/20/uyugan-batanes-%E2%80%93-places-to-see/</a:t>
            </a:r>
          </a:p>
          <a:p>
            <a:r>
              <a:rPr lang="en-US" sz="700" dirty="0">
                <a:latin typeface="Courier" pitchFamily="49" charset="0"/>
              </a:rPr>
              <a:t>http://www.ann-d-explorer.com/2014/01/batanes.html</a:t>
            </a:r>
          </a:p>
          <a:p>
            <a:r>
              <a:rPr lang="en-US" sz="700" dirty="0">
                <a:latin typeface="Courier" pitchFamily="49" charset="0"/>
              </a:rPr>
              <a:t>http://www.batanes.gov.ph/farming/</a:t>
            </a:r>
          </a:p>
          <a:p>
            <a:r>
              <a:rPr lang="en-US" sz="700" dirty="0">
                <a:latin typeface="Courier" pitchFamily="49" charset="0"/>
              </a:rPr>
              <a:t>http://www.batanes.gov.ph/fishing/</a:t>
            </a:r>
          </a:p>
          <a:p>
            <a:r>
              <a:rPr lang="en-US" sz="700" dirty="0">
                <a:latin typeface="Courier" pitchFamily="49" charset="0"/>
              </a:rPr>
              <a:t>http://www.batanes.gov.ph/history/</a:t>
            </a:r>
          </a:p>
          <a:p>
            <a:r>
              <a:rPr lang="en-US" sz="700" dirty="0">
                <a:latin typeface="Courier" pitchFamily="49" charset="0"/>
              </a:rPr>
              <a:t>http://www.batanes.gov.ph/ivatan-cuisine/</a:t>
            </a:r>
          </a:p>
          <a:p>
            <a:r>
              <a:rPr lang="en-US" sz="700" dirty="0">
                <a:latin typeface="Courier" pitchFamily="49" charset="0"/>
              </a:rPr>
              <a:t>http://www.batanes.gov.ph/music-and-arts/</a:t>
            </a:r>
          </a:p>
        </p:txBody>
      </p:sp>
      <p:sp>
        <p:nvSpPr>
          <p:cNvPr id="3" name="TextBox 2"/>
          <p:cNvSpPr txBox="1"/>
          <p:nvPr/>
        </p:nvSpPr>
        <p:spPr>
          <a:xfrm>
            <a:off x="4756959" y="190153"/>
            <a:ext cx="4178647" cy="6555641"/>
          </a:xfrm>
          <a:prstGeom prst="rect">
            <a:avLst/>
          </a:prstGeom>
          <a:noFill/>
        </p:spPr>
        <p:txBody>
          <a:bodyPr wrap="square" rtlCol="0">
            <a:spAutoFit/>
          </a:bodyPr>
          <a:lstStyle/>
          <a:p>
            <a:r>
              <a:rPr lang="en-US" sz="700" dirty="0">
                <a:latin typeface="Courier" pitchFamily="49" charset="0"/>
              </a:rPr>
              <a:t>http://www.jessiekaaa.com/2015/05/how-to-brew-tubho-tea-ivatan-way.html</a:t>
            </a:r>
          </a:p>
          <a:p>
            <a:r>
              <a:rPr lang="en-US" sz="700" dirty="0">
                <a:latin typeface="Courier" pitchFamily="49" charset="0"/>
              </a:rPr>
              <a:t>http://www.pasyalera.com/batanes/basco-batanes/</a:t>
            </a:r>
          </a:p>
          <a:p>
            <a:r>
              <a:rPr lang="en-US" sz="700" dirty="0">
                <a:latin typeface="Courier" pitchFamily="49" charset="0"/>
              </a:rPr>
              <a:t>http://www.pasyalera.com/batanes/batanes-philippines/</a:t>
            </a:r>
          </a:p>
          <a:p>
            <a:r>
              <a:rPr lang="en-US" sz="700" dirty="0">
                <a:latin typeface="Courier" pitchFamily="49" charset="0"/>
              </a:rPr>
              <a:t>http://www.pasyalera.com/batanes/sabtang-island-batanes/</a:t>
            </a:r>
          </a:p>
          <a:p>
            <a:r>
              <a:rPr lang="en-US" sz="700" dirty="0">
                <a:latin typeface="Courier" pitchFamily="49" charset="0"/>
              </a:rPr>
              <a:t>http://www.pasyalera.com/featured/basco-batanes/</a:t>
            </a:r>
          </a:p>
          <a:p>
            <a:r>
              <a:rPr lang="en-US" sz="700" dirty="0">
                <a:latin typeface="Courier" pitchFamily="49" charset="0"/>
              </a:rPr>
              <a:t>http://www.pasyalera.com/wp-content/uploads/2009/04/basco-batanes_16.jpg</a:t>
            </a:r>
          </a:p>
          <a:p>
            <a:r>
              <a:rPr lang="en-US" sz="700" dirty="0">
                <a:latin typeface="Courier" pitchFamily="49" charset="0"/>
              </a:rPr>
              <a:t>http://www.pasyalera.com/wp-content/uploads/2009/04/basco-batanes_18.jpg</a:t>
            </a:r>
          </a:p>
          <a:p>
            <a:r>
              <a:rPr lang="en-US" sz="700" dirty="0">
                <a:latin typeface="Courier" pitchFamily="49" charset="0"/>
              </a:rPr>
              <a:t>http://www.pasyalera.com/wp-content/uploads/2009/04/batanes-resort_12.jpg</a:t>
            </a:r>
          </a:p>
          <a:p>
            <a:r>
              <a:rPr lang="en-US" sz="700" dirty="0">
                <a:latin typeface="Courier" pitchFamily="49" charset="0"/>
              </a:rPr>
              <a:t>http://www.pasyalera.com/wp-content/uploads/2009/05/sabtang-batanes_39.jpg</a:t>
            </a:r>
          </a:p>
          <a:p>
            <a:r>
              <a:rPr lang="en-US" sz="700" dirty="0">
                <a:latin typeface="Courier" pitchFamily="49" charset="0"/>
              </a:rPr>
              <a:t>http://www.pasyalera.com/wp-content/uploads/2009/05/sabtang-batanes_59.jpg</a:t>
            </a:r>
          </a:p>
          <a:p>
            <a:r>
              <a:rPr lang="en-US" sz="700" dirty="0">
                <a:latin typeface="Courier" pitchFamily="49" charset="0"/>
              </a:rPr>
              <a:t>http://www.philstar.com/agriculture/211841/voyavoy-and-ivatans-batanes</a:t>
            </a:r>
          </a:p>
          <a:p>
            <a:r>
              <a:rPr lang="en-US" sz="700" dirty="0">
                <a:latin typeface="Courier" pitchFamily="49" charset="0"/>
              </a:rPr>
              <a:t>http://www.philstar.com/headlines/655400/batanes-bids-unesco-heritage-site-nod</a:t>
            </a:r>
          </a:p>
          <a:p>
            <a:r>
              <a:rPr lang="en-US" sz="700" dirty="0">
                <a:latin typeface="Courier" pitchFamily="49" charset="0"/>
              </a:rPr>
              <a:t>http://www.philstar.com/travel-and-tourism/803788/batanes-gods-shadow-earth</a:t>
            </a:r>
          </a:p>
          <a:p>
            <a:r>
              <a:rPr lang="en-US" sz="700" dirty="0">
                <a:latin typeface="Courier" pitchFamily="49" charset="0"/>
              </a:rPr>
              <a:t>http://www.pinoyadventurista.com/2014/05/batanes-honesty-store-coffee-shop-philippines.html</a:t>
            </a:r>
          </a:p>
          <a:p>
            <a:r>
              <a:rPr lang="en-US" sz="700" dirty="0">
                <a:latin typeface="Courier" pitchFamily="49" charset="0"/>
              </a:rPr>
              <a:t>http://www.pinoyadventurista.com/2014/05/vayang-rolling-hills-in-basco-batanes.html</a:t>
            </a:r>
          </a:p>
          <a:p>
            <a:r>
              <a:rPr lang="en-US" sz="700" dirty="0">
                <a:latin typeface="Courier" pitchFamily="49" charset="0"/>
              </a:rPr>
              <a:t>http://www.rappler.com/life-and-style/travel/ph-travel/131236-sabtang-island-first-vakul-kanayi-festival-batanes</a:t>
            </a:r>
          </a:p>
          <a:p>
            <a:r>
              <a:rPr lang="en-US" sz="700" dirty="0">
                <a:latin typeface="Courier" pitchFamily="49" charset="0"/>
              </a:rPr>
              <a:t>http://www.rappler.com/life-and-style/travel/ph-travel/133790-dorado-mahi-mahi-fishing-kapayvanuvanua-batanes</a:t>
            </a:r>
          </a:p>
          <a:p>
            <a:r>
              <a:rPr lang="en-US" sz="700" dirty="0">
                <a:latin typeface="Courier" pitchFamily="49" charset="0"/>
              </a:rPr>
              <a:t>http://www.rdc2.gov.ph/invest/batanes/index.php/about-batanes/history</a:t>
            </a:r>
          </a:p>
          <a:p>
            <a:r>
              <a:rPr lang="en-US" sz="700" dirty="0">
                <a:latin typeface="Courier" pitchFamily="49" charset="0"/>
              </a:rPr>
              <a:t>http://www.rdc2.gov.ph/invest/batanes/index.php/tourism/must-know</a:t>
            </a:r>
          </a:p>
          <a:p>
            <a:r>
              <a:rPr lang="en-US" sz="700" dirty="0">
                <a:latin typeface="Courier" pitchFamily="49" charset="0"/>
              </a:rPr>
              <a:t>http://www.senyorita.net/2014/10/exploring-sabtang-island-in-batanes-of-music-and-simple-life/</a:t>
            </a:r>
          </a:p>
          <a:p>
            <a:r>
              <a:rPr lang="en-US" sz="700" dirty="0">
                <a:latin typeface="Courier" pitchFamily="49" charset="0"/>
              </a:rPr>
              <a:t>http://www.thepoortraveler.net/2014/06/basco-batanes-tour-resort-rental-budget-guide-philippines/</a:t>
            </a:r>
          </a:p>
          <a:p>
            <a:r>
              <a:rPr lang="en-US" sz="700" dirty="0">
                <a:latin typeface="Courier" pitchFamily="49" charset="0"/>
              </a:rPr>
              <a:t>http://www.thepoortraveler.net/2014/06/ivatan-culture-language-food-batanes-philippines/</a:t>
            </a:r>
          </a:p>
          <a:p>
            <a:r>
              <a:rPr lang="en-US" sz="700" dirty="0">
                <a:latin typeface="Courier" pitchFamily="49" charset="0"/>
              </a:rPr>
              <a:t>http://www.thepoortraveler.net/wp-content/uploads/2014/03/North-Batan-Tour-Batanes.jpg</a:t>
            </a:r>
          </a:p>
          <a:p>
            <a:r>
              <a:rPr lang="en-US" sz="700" dirty="0">
                <a:latin typeface="Courier" pitchFamily="49" charset="0"/>
              </a:rPr>
              <a:t>http://www.traveling-up.com/travel-guide-itbayat-batanes/</a:t>
            </a:r>
          </a:p>
          <a:p>
            <a:r>
              <a:rPr lang="en-US" sz="700" dirty="0">
                <a:latin typeface="Courier" pitchFamily="49" charset="0"/>
              </a:rPr>
              <a:t>http://www.traveltrilogy.com/2016/11/itbayat-island-batanes.html</a:t>
            </a:r>
          </a:p>
          <a:p>
            <a:r>
              <a:rPr lang="en-US" sz="700" dirty="0">
                <a:latin typeface="Courier" pitchFamily="49" charset="0"/>
              </a:rPr>
              <a:t>http://www.traveltrilogy.com/2017/02/batanes-south-batan-island-attractions.html</a:t>
            </a:r>
          </a:p>
          <a:p>
            <a:r>
              <a:rPr lang="en-US" sz="700" dirty="0">
                <a:latin typeface="Courier" pitchFamily="49" charset="0"/>
              </a:rPr>
              <a:t>http://www.wanderlass.com/wow-philippines/batanes.html</a:t>
            </a:r>
          </a:p>
          <a:p>
            <a:r>
              <a:rPr lang="en-US" sz="700" dirty="0">
                <a:latin typeface="Courier" pitchFamily="49" charset="0"/>
              </a:rPr>
              <a:t>https://banebanerbanest.wordpress.com/2014/09/03/15-must-visit-spots-in-batanes/</a:t>
            </a:r>
          </a:p>
          <a:p>
            <a:r>
              <a:rPr lang="en-US" sz="700" dirty="0">
                <a:latin typeface="Courier" pitchFamily="49" charset="0"/>
              </a:rPr>
              <a:t>https://batanestravelguides.blogspot.com/2012/07/brief-history-of-batanes.html</a:t>
            </a:r>
          </a:p>
          <a:p>
            <a:r>
              <a:rPr lang="en-US" sz="700" dirty="0">
                <a:latin typeface="Courier" pitchFamily="49" charset="0"/>
              </a:rPr>
              <a:t>https://bmcgenet.biomedcentral.com/articles/10.1186/1471-2156-12-21</a:t>
            </a:r>
          </a:p>
          <a:p>
            <a:r>
              <a:rPr lang="en-US" sz="700" dirty="0">
                <a:latin typeface="Courier" pitchFamily="49" charset="0"/>
              </a:rPr>
              <a:t>https://commons.wikimedia.org/wiki/File:Oldest_House_in_Ivatan.jpg#filelinks</a:t>
            </a:r>
          </a:p>
          <a:p>
            <a:r>
              <a:rPr lang="en-US" sz="700" dirty="0">
                <a:latin typeface="Courier" pitchFamily="49" charset="0"/>
              </a:rPr>
              <a:t>https://en.wikipedia.org/wiki/Basco,_Batanes</a:t>
            </a:r>
          </a:p>
          <a:p>
            <a:r>
              <a:rPr lang="en-US" sz="700" dirty="0">
                <a:latin typeface="Courier" pitchFamily="49" charset="0"/>
              </a:rPr>
              <a:t>https://en.wikipedia.org/wiki/Batanes</a:t>
            </a:r>
          </a:p>
          <a:p>
            <a:r>
              <a:rPr lang="en-US" sz="700" dirty="0">
                <a:latin typeface="Courier" pitchFamily="49" charset="0"/>
              </a:rPr>
              <a:t>https://en.wikipedia.org/wiki/Batanes_castles</a:t>
            </a:r>
          </a:p>
          <a:p>
            <a:r>
              <a:rPr lang="en-US" sz="700" dirty="0">
                <a:latin typeface="Courier" pitchFamily="49" charset="0"/>
              </a:rPr>
              <a:t>https://en.wikipedia.org/wiki/Idjang</a:t>
            </a:r>
          </a:p>
          <a:p>
            <a:r>
              <a:rPr lang="en-US" sz="700" dirty="0">
                <a:latin typeface="Courier" pitchFamily="49" charset="0"/>
              </a:rPr>
              <a:t>https://en.wikipedia.org/wiki/Ivatan_language</a:t>
            </a:r>
          </a:p>
          <a:p>
            <a:r>
              <a:rPr lang="en-US" sz="700" dirty="0">
                <a:latin typeface="Courier" pitchFamily="49" charset="0"/>
              </a:rPr>
              <a:t>https://en.wikipedia.org/wiki/Ivatan_people</a:t>
            </a:r>
          </a:p>
          <a:p>
            <a:r>
              <a:rPr lang="en-US" sz="700" dirty="0">
                <a:latin typeface="Courier" pitchFamily="49" charset="0"/>
              </a:rPr>
              <a:t>https://en.wikipedia.org/wiki/Basco,_Batanes</a:t>
            </a:r>
          </a:p>
          <a:p>
            <a:r>
              <a:rPr lang="en-US" sz="700" dirty="0">
                <a:latin typeface="Courier" pitchFamily="49" charset="0"/>
              </a:rPr>
              <a:t>https://en.wikipedia.org/wiki/Basco_Lighthouse#/media/File:Lighthouse,_Batanes_Island,_Philippines.JPG</a:t>
            </a:r>
          </a:p>
          <a:p>
            <a:r>
              <a:rPr lang="en-US" sz="700" dirty="0">
                <a:latin typeface="Courier" pitchFamily="49" charset="0"/>
              </a:rPr>
              <a:t>https://en.wikipedia.org/wiki/Batanes</a:t>
            </a:r>
          </a:p>
          <a:p>
            <a:r>
              <a:rPr lang="en-US" sz="700" dirty="0">
                <a:latin typeface="Courier" pitchFamily="49" charset="0"/>
              </a:rPr>
              <a:t>https://en.wikipedia.org/wiki/Batanes#History</a:t>
            </a:r>
          </a:p>
          <a:p>
            <a:r>
              <a:rPr lang="en-US" sz="700" dirty="0">
                <a:latin typeface="Courier" pitchFamily="49" charset="0"/>
              </a:rPr>
              <a:t>https://en.wikipedia.org/wiki/Batanes:_Sa_Dulo_Ng_Walang_Hanggan</a:t>
            </a:r>
          </a:p>
          <a:p>
            <a:r>
              <a:rPr lang="en-US" sz="700" dirty="0">
                <a:latin typeface="Courier" pitchFamily="49" charset="0"/>
              </a:rPr>
              <a:t>https://en.wikipedia.org/wiki/File:Basco_Batanes_Lighthouse.png</a:t>
            </a:r>
          </a:p>
          <a:p>
            <a:r>
              <a:rPr lang="en-US" sz="700" dirty="0">
                <a:latin typeface="Courier" pitchFamily="49" charset="0"/>
              </a:rPr>
              <a:t>https://en.wikipedia.org/wiki/Idjang</a:t>
            </a:r>
          </a:p>
          <a:p>
            <a:r>
              <a:rPr lang="en-US" sz="700" dirty="0">
                <a:latin typeface="Courier" pitchFamily="49" charset="0"/>
              </a:rPr>
              <a:t>https://en.wikipedia.org/wiki/Itbayat,_Batanes</a:t>
            </a:r>
          </a:p>
        </p:txBody>
      </p:sp>
    </p:spTree>
    <p:extLst>
      <p:ext uri="{BB962C8B-B14F-4D97-AF65-F5344CB8AC3E}">
        <p14:creationId xmlns:p14="http://schemas.microsoft.com/office/powerpoint/2010/main" val="1493607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316" y="242108"/>
            <a:ext cx="4364183" cy="6555641"/>
          </a:xfrm>
          <a:prstGeom prst="rect">
            <a:avLst/>
          </a:prstGeom>
          <a:noFill/>
        </p:spPr>
        <p:txBody>
          <a:bodyPr wrap="square" numCol="1" rtlCol="0">
            <a:spAutoFit/>
          </a:bodyPr>
          <a:lstStyle/>
          <a:p>
            <a:r>
              <a:rPr lang="en-US" sz="700" dirty="0">
                <a:latin typeface="Courier" pitchFamily="49" charset="0"/>
              </a:rPr>
              <a:t>Works Consulted (cont.)</a:t>
            </a:r>
          </a:p>
          <a:p>
            <a:r>
              <a:rPr lang="en-US" sz="700" dirty="0">
                <a:latin typeface="Courier" pitchFamily="49" charset="0"/>
              </a:rPr>
              <a:t>http://ichcap.org/eng/ek/sub3/pdf_file/domain5/092_Traditional_Boats_in_Batanes.pdf</a:t>
            </a:r>
          </a:p>
          <a:p>
            <a:r>
              <a:rPr lang="en-US" sz="700" dirty="0">
                <a:latin typeface="Courier" pitchFamily="49" charset="0"/>
              </a:rPr>
              <a:t>http://iloko.tripod.com/Ivatan.htm</a:t>
            </a:r>
          </a:p>
          <a:p>
            <a:r>
              <a:rPr lang="en-US" sz="700" dirty="0">
                <a:latin typeface="Courier" pitchFamily="49" charset="0"/>
              </a:rPr>
              <a:t>http://intrepidwanderer.com/2014/02/finding-the-rakuh-a-idi-spring-fountain-of-youth-in-uyugan-batanes/</a:t>
            </a:r>
          </a:p>
          <a:p>
            <a:r>
              <a:rPr lang="en-US" sz="700" dirty="0">
                <a:latin typeface="Courier" pitchFamily="49" charset="0"/>
              </a:rPr>
              <a:t>http://ivatanassociationinc.weebly.com/cd-launching-souvenir-program.html</a:t>
            </a:r>
          </a:p>
          <a:p>
            <a:r>
              <a:rPr lang="en-US" sz="700" dirty="0">
                <a:latin typeface="Courier" pitchFamily="49" charset="0"/>
              </a:rPr>
              <a:t>http://ivatanassociationinc.weebly.com/music-of-batanes-cd-launching.html</a:t>
            </a:r>
          </a:p>
          <a:p>
            <a:r>
              <a:rPr lang="en-US" sz="700" dirty="0">
                <a:latin typeface="Courier" pitchFamily="49" charset="0"/>
              </a:rPr>
              <a:t>http://www.global-nomad.com/batanes_content/batanes_accomodations.html</a:t>
            </a:r>
          </a:p>
          <a:p>
            <a:r>
              <a:rPr lang="en-US" sz="700" dirty="0">
                <a:latin typeface="Courier" pitchFamily="49" charset="0"/>
              </a:rPr>
              <a:t>http://www.global-nomad.com/batanes_content/batanes_activities.html</a:t>
            </a:r>
          </a:p>
          <a:p>
            <a:r>
              <a:rPr lang="en-US" sz="700" dirty="0">
                <a:latin typeface="Courier" pitchFamily="49" charset="0"/>
              </a:rPr>
              <a:t>http://www.global-nomad.com/batanes_content/batanes_culture.html</a:t>
            </a:r>
          </a:p>
          <a:p>
            <a:r>
              <a:rPr lang="en-US" sz="700" dirty="0">
                <a:latin typeface="Courier" pitchFamily="49" charset="0"/>
              </a:rPr>
              <a:t>http://www.global-nomad.com/batanes_content/batanes_history.html</a:t>
            </a:r>
          </a:p>
          <a:p>
            <a:r>
              <a:rPr lang="en-US" sz="700" dirty="0">
                <a:latin typeface="Courier" pitchFamily="49" charset="0"/>
              </a:rPr>
              <a:t>http://www.gmanetwork.com/news/lifestyle/travel/227681/a-day-on-sabtang-island-in-batanes/story/</a:t>
            </a:r>
          </a:p>
          <a:p>
            <a:r>
              <a:rPr lang="en-US" sz="700" dirty="0">
                <a:latin typeface="Courier" pitchFamily="49" charset="0"/>
              </a:rPr>
              <a:t>http://www.gmanetwork.com/news/news/regions/322978/batanes-fisherman-found-alive-in-japan-after-drifting-at-sea-for-days/story/</a:t>
            </a:r>
          </a:p>
          <a:p>
            <a:r>
              <a:rPr lang="en-US" sz="700" dirty="0">
                <a:latin typeface="Courier" pitchFamily="49" charset="0"/>
              </a:rPr>
              <a:t>http://www.gmanetwork.com/news/story/227681/lifestyle/travel/a-day-on-sabtang-island-in-batanes</a:t>
            </a:r>
          </a:p>
          <a:p>
            <a:r>
              <a:rPr lang="en-US" sz="700" dirty="0">
                <a:latin typeface="Courier" pitchFamily="49" charset="0"/>
              </a:rPr>
              <a:t>http://www.gmanetwork.com/news/story/227681/lifestyle/travel/a-day-on-sabtang-island-in-batanes/</a:t>
            </a:r>
          </a:p>
          <a:p>
            <a:r>
              <a:rPr lang="en-US" sz="700" dirty="0">
                <a:latin typeface="Courier" pitchFamily="49" charset="0"/>
              </a:rPr>
              <a:t>http://www.ironwulf.net/2015/08/24/batanes-savidug-idjang-exploring-the-ancient-dwellings-of-the-ivatans</a:t>
            </a:r>
          </a:p>
          <a:p>
            <a:r>
              <a:rPr lang="en-US" sz="700" dirty="0">
                <a:latin typeface="Courier" pitchFamily="49" charset="0"/>
              </a:rPr>
              <a:t>http://www.ironwulf.net/2015/08/24/batanes-savidug-idjang-exploring-the-ancient-dwellings-of-the-ivatans/</a:t>
            </a:r>
          </a:p>
          <a:p>
            <a:r>
              <a:rPr lang="en-US" sz="700" dirty="0">
                <a:latin typeface="Courier" pitchFamily="49" charset="0"/>
              </a:rPr>
              <a:t>http://www.ironwulf.net/2015/08/24/batanes-savidug-idjang-exploring-the-ancient-dwellings-of-the-ivatans/2/</a:t>
            </a:r>
          </a:p>
          <a:p>
            <a:r>
              <a:rPr lang="en-US" sz="700" dirty="0">
                <a:latin typeface="Courier" pitchFamily="49" charset="0"/>
              </a:rPr>
              <a:t>http://www.ivanhenares.com/2010/03/batanes-batanes-food-adventure.html</a:t>
            </a:r>
          </a:p>
          <a:p>
            <a:r>
              <a:rPr lang="en-US" sz="700" dirty="0">
                <a:latin typeface="Courier" pitchFamily="49" charset="0"/>
              </a:rPr>
              <a:t>http://www.batanes.gov.ph/rituals-and-practices/</a:t>
            </a:r>
          </a:p>
          <a:p>
            <a:r>
              <a:rPr lang="en-US" sz="700" dirty="0">
                <a:latin typeface="Courier" pitchFamily="49" charset="0"/>
              </a:rPr>
              <a:t>http://www.batanes.gov.ph/traditional-games/</a:t>
            </a:r>
          </a:p>
          <a:p>
            <a:r>
              <a:rPr lang="en-US" sz="700" dirty="0">
                <a:latin typeface="Courier" pitchFamily="49" charset="0"/>
              </a:rPr>
              <a:t>http://www.batanes.gov.ph/traditional-handicrafts/</a:t>
            </a:r>
          </a:p>
          <a:p>
            <a:r>
              <a:rPr lang="en-US" sz="700" dirty="0">
                <a:latin typeface="Courier" pitchFamily="49" charset="0"/>
              </a:rPr>
              <a:t>http://www.batanes.gov.ph/traditional-ivan-shelter/</a:t>
            </a:r>
          </a:p>
          <a:p>
            <a:r>
              <a:rPr lang="en-US" sz="700" dirty="0">
                <a:latin typeface="Courier" pitchFamily="49" charset="0"/>
              </a:rPr>
              <a:t>http://www.batanes.gov.ph/wp-content/uploads/Fishing.docx</a:t>
            </a:r>
          </a:p>
          <a:p>
            <a:r>
              <a:rPr lang="en-US" sz="700" dirty="0">
                <a:latin typeface="Courier" pitchFamily="49" charset="0"/>
              </a:rPr>
              <a:t>http://www.batanes.gov.ph/wp-content/uploads/fishing4.jpg</a:t>
            </a:r>
          </a:p>
          <a:p>
            <a:r>
              <a:rPr lang="en-US" sz="700" dirty="0">
                <a:latin typeface="Courier" pitchFamily="49" charset="0"/>
              </a:rPr>
              <a:t>http://www.batanes.gov.ph/wp-content/uploads/games2.jpg</a:t>
            </a:r>
          </a:p>
          <a:p>
            <a:r>
              <a:rPr lang="en-US" sz="700" dirty="0">
                <a:latin typeface="Courier" pitchFamily="49" charset="0"/>
              </a:rPr>
              <a:t>http://www.batanes.gov.ph/wp-content/uploads/handi.jpg</a:t>
            </a:r>
          </a:p>
          <a:p>
            <a:r>
              <a:rPr lang="en-US" sz="700" dirty="0">
                <a:latin typeface="Courier" pitchFamily="49" charset="0"/>
              </a:rPr>
              <a:t>http://www.earth.sinica.edu.tw/~epma/papers/Published%20PDF%20files/Archaeology%202004-2013/A20%20Hung-Iizuka%20Batanes%20Nephrite%20TA40%202013.pdf</a:t>
            </a:r>
          </a:p>
          <a:p>
            <a:r>
              <a:rPr lang="en-US" sz="700" dirty="0">
                <a:latin typeface="Courier" pitchFamily="49" charset="0"/>
              </a:rPr>
              <a:t>http://www.elib.gov.ph/results.php?f=subject&amp;q=Excavation+(Archaeology)+--+Recuaydi+nakavajayan%2C+Batanes+(Philippines)</a:t>
            </a:r>
          </a:p>
          <a:p>
            <a:r>
              <a:rPr lang="en-US" sz="700" dirty="0">
                <a:latin typeface="Courier" pitchFamily="49" charset="0"/>
              </a:rPr>
              <a:t>http://www.filipiknow.net/batanes-facts-and-trivia/</a:t>
            </a:r>
          </a:p>
          <a:p>
            <a:r>
              <a:rPr lang="en-US" sz="700" dirty="0">
                <a:latin typeface="Courier" pitchFamily="49" charset="0"/>
              </a:rPr>
              <a:t>http://www.filipiknow.net/wp-content/uploads/2014/08/Batanes-Castle-or-Savidug-Ijang.png</a:t>
            </a:r>
          </a:p>
          <a:p>
            <a:r>
              <a:rPr lang="en-US" sz="700" dirty="0">
                <a:latin typeface="Courier" pitchFamily="49" charset="0"/>
              </a:rPr>
              <a:t>http://www.fundacionpacita.ph/</a:t>
            </a:r>
          </a:p>
          <a:p>
            <a:r>
              <a:rPr lang="en-US" sz="700" dirty="0">
                <a:latin typeface="Courier" pitchFamily="49" charset="0"/>
              </a:rPr>
              <a:t>http://www.fundacionpacita.ph/gallery/</a:t>
            </a:r>
          </a:p>
          <a:p>
            <a:r>
              <a:rPr lang="en-US" sz="700" dirty="0">
                <a:latin typeface="Courier" pitchFamily="49" charset="0"/>
              </a:rPr>
              <a:t>https://en.wikipedia.org/wiki/Ivana,_Batanes</a:t>
            </a:r>
          </a:p>
          <a:p>
            <a:r>
              <a:rPr lang="en-US" sz="700" dirty="0">
                <a:latin typeface="Courier" pitchFamily="49" charset="0"/>
              </a:rPr>
              <a:t>https://en.wikipedia.org/wiki/Ivana_(Batanes)</a:t>
            </a:r>
          </a:p>
          <a:p>
            <a:r>
              <a:rPr lang="en-US" sz="700" dirty="0">
                <a:latin typeface="Courier" pitchFamily="49" charset="0"/>
              </a:rPr>
              <a:t>https://en.wikipedia.org/wiki/Ivatan_people</a:t>
            </a:r>
          </a:p>
          <a:p>
            <a:r>
              <a:rPr lang="en-US" sz="700" dirty="0">
                <a:latin typeface="Courier" pitchFamily="49" charset="0"/>
              </a:rPr>
              <a:t>https://en.wikipedia.org/wiki/List_of_barangays_in_Batanes</a:t>
            </a:r>
          </a:p>
          <a:p>
            <a:r>
              <a:rPr lang="en-US" sz="700" dirty="0">
                <a:latin typeface="Courier" pitchFamily="49" charset="0"/>
              </a:rPr>
              <a:t>https://en.wikipedia.org/wiki/Mahatao,_Batanes</a:t>
            </a:r>
          </a:p>
          <a:p>
            <a:r>
              <a:rPr lang="en-US" sz="700" dirty="0">
                <a:latin typeface="Courier" pitchFamily="49" charset="0"/>
              </a:rPr>
              <a:t>https://en.wikipedia.org/wiki/Sabtang,_Batanes</a:t>
            </a:r>
          </a:p>
          <a:p>
            <a:r>
              <a:rPr lang="en-US" sz="700" dirty="0">
                <a:latin typeface="Courier" pitchFamily="49" charset="0"/>
              </a:rPr>
              <a:t>https://en.wikipedia.org/wiki/Uyugan,_Batanes</a:t>
            </a:r>
          </a:p>
          <a:p>
            <a:r>
              <a:rPr lang="en-US" sz="700" dirty="0">
                <a:latin typeface="Courier" pitchFamily="49" charset="0"/>
              </a:rPr>
              <a:t>https://es.wikipedia.org/wiki/Batanes</a:t>
            </a:r>
          </a:p>
          <a:p>
            <a:r>
              <a:rPr lang="en-US" sz="700" dirty="0">
                <a:latin typeface="Courier" pitchFamily="49" charset="0"/>
              </a:rPr>
              <a:t>https://es.wikipedia.org/wiki/Batanes#/media/File:Ph_cagayan_valley.png</a:t>
            </a:r>
          </a:p>
          <a:p>
            <a:r>
              <a:rPr lang="en-US" sz="700" dirty="0">
                <a:latin typeface="Courier" pitchFamily="49" charset="0"/>
              </a:rPr>
              <a:t>https://es.wikipedia.org/wiki/Batanes#/media/File:Ruins_at_Sitio_Songsong.png</a:t>
            </a:r>
          </a:p>
          <a:p>
            <a:r>
              <a:rPr lang="en-US" sz="700" dirty="0">
                <a:latin typeface="Courier" pitchFamily="49" charset="0"/>
              </a:rPr>
              <a:t>https://es.wikipedia.org/wiki/Ivana_(Batanes)</a:t>
            </a:r>
          </a:p>
          <a:p>
            <a:r>
              <a:rPr lang="en-US" sz="700" dirty="0">
                <a:latin typeface="Courier" pitchFamily="49" charset="0"/>
              </a:rPr>
              <a:t>https://glossaryoffilipinofood.blogspot.com/2015/08/batanes-specialties.html</a:t>
            </a:r>
          </a:p>
          <a:p>
            <a:r>
              <a:rPr lang="en-US" sz="700" dirty="0">
                <a:latin typeface="Courier" pitchFamily="49" charset="0"/>
              </a:rPr>
              <a:t>https://ivatandelicacies.blogspot.com/</a:t>
            </a:r>
          </a:p>
          <a:p>
            <a:r>
              <a:rPr lang="en-US" sz="700" dirty="0">
                <a:latin typeface="Courier" pitchFamily="49" charset="0"/>
              </a:rPr>
              <a:t>https://jibraelangel2blog.blogspot.com/2013/05/william-dampier-voyage-to-batanes.html</a:t>
            </a:r>
          </a:p>
        </p:txBody>
      </p:sp>
      <p:sp>
        <p:nvSpPr>
          <p:cNvPr id="3" name="TextBox 2"/>
          <p:cNvSpPr txBox="1"/>
          <p:nvPr/>
        </p:nvSpPr>
        <p:spPr>
          <a:xfrm>
            <a:off x="4698770" y="242108"/>
            <a:ext cx="4245726" cy="6340197"/>
          </a:xfrm>
          <a:prstGeom prst="rect">
            <a:avLst/>
          </a:prstGeom>
          <a:noFill/>
        </p:spPr>
        <p:txBody>
          <a:bodyPr wrap="square" rtlCol="0">
            <a:spAutoFit/>
          </a:bodyPr>
          <a:lstStyle/>
          <a:p>
            <a:r>
              <a:rPr lang="en-US" sz="700" dirty="0">
                <a:latin typeface="Courier" pitchFamily="49" charset="0"/>
              </a:rPr>
              <a:t>https://junvillegas.blogspot.com/2015/04/itbayat-island-batanes.html</a:t>
            </a:r>
          </a:p>
          <a:p>
            <a:r>
              <a:rPr lang="en-US" sz="700" dirty="0">
                <a:latin typeface="Courier" pitchFamily="49" charset="0"/>
              </a:rPr>
              <a:t>https://liquiddruid.wordpress.com/2009/12/21/batanes-day-1/#more-71</a:t>
            </a:r>
          </a:p>
          <a:p>
            <a:r>
              <a:rPr lang="en-US" sz="700" dirty="0">
                <a:latin typeface="Courier" pitchFamily="49" charset="0"/>
              </a:rPr>
              <a:t>https://liquiddruid.wordpress.com/2009/12/22/batanes-day-2-arriving-at-sabtang-part-1/</a:t>
            </a:r>
          </a:p>
          <a:p>
            <a:r>
              <a:rPr lang="en-US" sz="700" dirty="0">
                <a:latin typeface="Courier" pitchFamily="49" charset="0"/>
              </a:rPr>
              <a:t>https://liquiddruid.wordpress.com/2009/12/22/batanes-day-2-touring-sabtang-part-2/</a:t>
            </a:r>
          </a:p>
          <a:p>
            <a:r>
              <a:rPr lang="en-US" sz="700" dirty="0">
                <a:latin typeface="Courier" pitchFamily="49" charset="0"/>
              </a:rPr>
              <a:t>https://liquiddruid.wordpress.com/2009/12/30/batanes-day-2-touring-sabtang-part-3/</a:t>
            </a:r>
          </a:p>
          <a:p>
            <a:r>
              <a:rPr lang="en-US" sz="700" dirty="0">
                <a:latin typeface="Courier" pitchFamily="49" charset="0"/>
              </a:rPr>
              <a:t>https://liquiddruid.wordpress.com/2010/01/15/batanes-day-3-back-to-batan-part-1/</a:t>
            </a:r>
          </a:p>
          <a:p>
            <a:r>
              <a:rPr lang="en-US" sz="700" dirty="0">
                <a:latin typeface="Courier" pitchFamily="49" charset="0"/>
              </a:rPr>
              <a:t>https://liquiddruid.wordpress.com/2010/02/01/batanes-day-4-biking-from-ivana-to-mahatao-to-basco/</a:t>
            </a:r>
          </a:p>
          <a:p>
            <a:r>
              <a:rPr lang="en-US" sz="700" dirty="0">
                <a:latin typeface="Courier" pitchFamily="49" charset="0"/>
              </a:rPr>
              <a:t>https://liquiddruid.wordpress.com/2010/02/08/batanes-travel-tips/</a:t>
            </a:r>
          </a:p>
          <a:p>
            <a:r>
              <a:rPr lang="en-US" sz="700" dirty="0">
                <a:latin typeface="Courier" pitchFamily="49" charset="0"/>
              </a:rPr>
              <a:t>https://liquiddruid.wordpress.com/2011/09/18/return-to-batanes-a-prologue/</a:t>
            </a:r>
          </a:p>
          <a:p>
            <a:r>
              <a:rPr lang="en-US" sz="700" dirty="0">
                <a:latin typeface="Courier" pitchFamily="49" charset="0"/>
              </a:rPr>
              <a:t>https://liquiddruid.wordpress.com/2011/10/15/in-search-of-batanes-prehispanic-past/</a:t>
            </a:r>
          </a:p>
          <a:p>
            <a:r>
              <a:rPr lang="en-US" sz="700" dirty="0">
                <a:latin typeface="Courier" pitchFamily="49" charset="0"/>
              </a:rPr>
              <a:t>https://liquiddruid.wordpress.com/2013/03/04/batanes-is-not-anyones-private-playground/#more-4415</a:t>
            </a:r>
          </a:p>
          <a:p>
            <a:r>
              <a:rPr lang="en-US" sz="700" dirty="0">
                <a:latin typeface="Courier" pitchFamily="49" charset="0"/>
              </a:rPr>
              <a:t>https://monicasees.wordpress.com/tag/ivatan/</a:t>
            </a:r>
          </a:p>
          <a:p>
            <a:r>
              <a:rPr lang="en-US" sz="700" dirty="0">
                <a:latin typeface="Courier" pitchFamily="49" charset="0"/>
              </a:rPr>
              <a:t>https://nodoors.blogspot.com/2014/06/the-house-of-dakay-in-ivana-batanes.html</a:t>
            </a:r>
          </a:p>
          <a:p>
            <a:r>
              <a:rPr lang="en-US" sz="700" dirty="0">
                <a:latin typeface="Courier" pitchFamily="49" charset="0"/>
              </a:rPr>
              <a:t>https://pamobieta.wordpress.com/2009/06/03/the-food-of-batanes-a-batanes-food-trip-part-2/</a:t>
            </a:r>
          </a:p>
          <a:p>
            <a:r>
              <a:rPr lang="en-US" sz="700" dirty="0">
                <a:latin typeface="Courier" pitchFamily="49" charset="0"/>
              </a:rPr>
              <a:t>https://pinas-travel.blogspot.com/2013/08/batanes.html</a:t>
            </a:r>
          </a:p>
          <a:p>
            <a:r>
              <a:rPr lang="en-US" sz="700" dirty="0">
                <a:latin typeface="Courier" pitchFamily="49" charset="0"/>
              </a:rPr>
              <a:t>https://psa.gov.ph/content/population-batanes-showed-upward-swing</a:t>
            </a:r>
          </a:p>
          <a:p>
            <a:r>
              <a:rPr lang="en-US" sz="700" dirty="0">
                <a:latin typeface="Courier" pitchFamily="49" charset="0"/>
              </a:rPr>
              <a:t>https://ronamontilla.wordpress.com/2017/03/10/unra%EF%BB%BFveling-the-beauty-within-ivatans-culture/</a:t>
            </a:r>
          </a:p>
          <a:p>
            <a:r>
              <a:rPr lang="en-US" sz="700" dirty="0">
                <a:latin typeface="Courier" pitchFamily="49" charset="0"/>
              </a:rPr>
              <a:t>https://scienceandsocietygroup5.blogspot.com/2014/02/sailing-in-seas-of-batanes-short.html</a:t>
            </a:r>
          </a:p>
          <a:p>
            <a:r>
              <a:rPr lang="en-US" sz="700" dirty="0">
                <a:latin typeface="Courier" pitchFamily="49" charset="0"/>
              </a:rPr>
              <a:t>https://search.lib.byu.edu/byu/search?q=Ivatan</a:t>
            </a:r>
          </a:p>
          <a:p>
            <a:r>
              <a:rPr lang="en-US" sz="700" dirty="0">
                <a:latin typeface="Courier" pitchFamily="49" charset="0"/>
              </a:rPr>
              <a:t>https://themetaphoriclife.files.wordpress.com/2015/05/dsc_7807.jpg</a:t>
            </a:r>
          </a:p>
          <a:p>
            <a:r>
              <a:rPr lang="en-US" sz="700" dirty="0">
                <a:latin typeface="Courier" pitchFamily="49" charset="0"/>
              </a:rPr>
              <a:t>https://themixedculture.com/2013/10/15/batanes-philippines/</a:t>
            </a:r>
          </a:p>
          <a:p>
            <a:r>
              <a:rPr lang="en-US" sz="700" dirty="0">
                <a:latin typeface="Courier" pitchFamily="49" charset="0"/>
              </a:rPr>
              <a:t>https://trekeffect.com/travel-blog/surreal-beauty-batanes-scotland-east</a:t>
            </a:r>
          </a:p>
          <a:p>
            <a:r>
              <a:rPr lang="en-US" sz="700" dirty="0">
                <a:latin typeface="Courier" pitchFamily="49" charset="0"/>
              </a:rPr>
              <a:t>https://twitter.com/iomediavideos/status/550804636580323328</a:t>
            </a:r>
          </a:p>
          <a:p>
            <a:r>
              <a:rPr lang="en-US" sz="700" dirty="0">
                <a:latin typeface="Courier" pitchFamily="49" charset="0"/>
              </a:rPr>
              <a:t>https://twitter.com/vbyssey/status/800855801266982912</a:t>
            </a:r>
          </a:p>
          <a:p>
            <a:r>
              <a:rPr lang="en-US" sz="700" dirty="0">
                <a:latin typeface="Courier" pitchFamily="49" charset="0"/>
              </a:rPr>
              <a:t>https://web.archive.org/web/20080311204203/http://www.ncip.gov.ph/resources/ethno_detail.php?ethnoid=60</a:t>
            </a:r>
          </a:p>
          <a:p>
            <a:r>
              <a:rPr lang="en-US" sz="700" dirty="0">
                <a:latin typeface="Courier" pitchFamily="49" charset="0"/>
              </a:rPr>
              <a:t>https://wolverina.wordpress.com/2008/05/05/batanes-overload/</a:t>
            </a:r>
          </a:p>
          <a:p>
            <a:r>
              <a:rPr lang="en-US" sz="700" dirty="0">
                <a:latin typeface="Courier" pitchFamily="49" charset="0"/>
              </a:rPr>
              <a:t>https://www.academia.edu/14452069/2013_The_Batanes_Nephrite_Artefacts</a:t>
            </a:r>
          </a:p>
          <a:p>
            <a:r>
              <a:rPr lang="en-US" sz="700" dirty="0">
                <a:latin typeface="Courier" pitchFamily="49" charset="0"/>
              </a:rPr>
              <a:t>https://www.academia.edu/14452069/The_Batanes_Nephrite_Artefacts</a:t>
            </a:r>
          </a:p>
          <a:p>
            <a:r>
              <a:rPr lang="en-US" sz="700" dirty="0">
                <a:latin typeface="Courier" pitchFamily="49" charset="0"/>
              </a:rPr>
              <a:t>https://www.flickr.com/photos/cricru/5887319230</a:t>
            </a:r>
          </a:p>
          <a:p>
            <a:r>
              <a:rPr lang="en-US" sz="700" dirty="0">
                <a:latin typeface="Courier" pitchFamily="49" charset="0"/>
              </a:rPr>
              <a:t>https://www.jstor.org/stable/29792498</a:t>
            </a:r>
          </a:p>
          <a:p>
            <a:r>
              <a:rPr lang="en-US" sz="700" dirty="0">
                <a:latin typeface="Courier" pitchFamily="49" charset="0"/>
              </a:rPr>
              <a:t>https://www.travelblog.org/Asia/Philippines/blog-162058.html</a:t>
            </a:r>
          </a:p>
          <a:p>
            <a:r>
              <a:rPr lang="en-US" sz="700" dirty="0">
                <a:latin typeface="Courier" pitchFamily="49" charset="0"/>
              </a:rPr>
              <a:t>https://www.vigattintourism.com/tourism/articles/Ijangs-Mountain-Fortresses-of-Batanes</a:t>
            </a:r>
          </a:p>
          <a:p>
            <a:r>
              <a:rPr lang="en-US" sz="700" dirty="0">
                <a:latin typeface="Courier" pitchFamily="49" charset="0"/>
              </a:rPr>
              <a:t>https://www.wanderlass.com/wow-philippines/batanes.html</a:t>
            </a:r>
          </a:p>
          <a:p>
            <a:r>
              <a:rPr lang="en-US" sz="700" dirty="0">
                <a:latin typeface="Courier" pitchFamily="49" charset="0"/>
              </a:rPr>
              <a:t>https://www.youtube.com/results?search_query=ivatan+folk+songs</a:t>
            </a:r>
          </a:p>
          <a:p>
            <a:r>
              <a:rPr lang="en-US" sz="700" dirty="0">
                <a:latin typeface="Courier" pitchFamily="49" charset="0"/>
              </a:rPr>
              <a:t>https://www.youtube.com/watch?v=2G_mI61EN34</a:t>
            </a:r>
          </a:p>
          <a:p>
            <a:r>
              <a:rPr lang="en-US" sz="700" dirty="0">
                <a:latin typeface="Courier" pitchFamily="49" charset="0"/>
              </a:rPr>
              <a:t>https://www.youtube.com/watch?v=59QhUutYYjI</a:t>
            </a:r>
          </a:p>
          <a:p>
            <a:r>
              <a:rPr lang="en-US" sz="700" dirty="0">
                <a:latin typeface="Courier" pitchFamily="49" charset="0"/>
              </a:rPr>
              <a:t>https://www.youtube.com/watch?v=7BoShVoIzCs</a:t>
            </a:r>
          </a:p>
          <a:p>
            <a:r>
              <a:rPr lang="en-US" sz="700" dirty="0">
                <a:latin typeface="Courier" pitchFamily="49" charset="0"/>
              </a:rPr>
              <a:t>https://www.youtube.com/watch?v=STHqQK2gHsc</a:t>
            </a:r>
          </a:p>
          <a:p>
            <a:r>
              <a:rPr lang="en-US" sz="700" dirty="0">
                <a:latin typeface="Courier" pitchFamily="49" charset="0"/>
              </a:rPr>
              <a:t>https://www.youtube.com/watch?v=UCK6tnN0B-k</a:t>
            </a:r>
          </a:p>
          <a:p>
            <a:r>
              <a:rPr lang="en-US" sz="700" dirty="0">
                <a:latin typeface="Courier" pitchFamily="49" charset="0"/>
              </a:rPr>
              <a:t>https://www.youtube.com/watch?v=We_6XMM4xro</a:t>
            </a:r>
          </a:p>
          <a:p>
            <a:r>
              <a:rPr lang="en-US" sz="700" dirty="0">
                <a:latin typeface="Courier" pitchFamily="49" charset="0"/>
              </a:rPr>
              <a:t>https://www.youtube.com/watch?v=_IbNuMOMH-A</a:t>
            </a:r>
          </a:p>
          <a:p>
            <a:r>
              <a:rPr lang="en-US" sz="700" dirty="0">
                <a:latin typeface="Courier" pitchFamily="49" charset="0"/>
              </a:rPr>
              <a:t>https://www.youtube.com/watch?v=dadhbV2Es0Y</a:t>
            </a:r>
          </a:p>
          <a:p>
            <a:r>
              <a:rPr lang="en-US" sz="700" dirty="0">
                <a:latin typeface="Courier" pitchFamily="49" charset="0"/>
              </a:rPr>
              <a:t>https://www.youtube.com/watch?v=td-VSN4iqe4</a:t>
            </a:r>
          </a:p>
          <a:p>
            <a:r>
              <a:rPr lang="en-US" sz="700" dirty="0">
                <a:latin typeface="Courier" pitchFamily="49" charset="0"/>
              </a:rPr>
              <a:t>https://www.youtube.com/watch?v=vrWdIAxvytA</a:t>
            </a:r>
          </a:p>
          <a:p>
            <a:r>
              <a:rPr lang="en-US" sz="700" dirty="0">
                <a:latin typeface="Courier" pitchFamily="49" charset="0"/>
              </a:rPr>
              <a:t>http://ecai.org/batanesatlas/BatanesVideos.html</a:t>
            </a:r>
          </a:p>
        </p:txBody>
      </p:sp>
    </p:spTree>
    <p:extLst>
      <p:ext uri="{BB962C8B-B14F-4D97-AF65-F5344CB8AC3E}">
        <p14:creationId xmlns:p14="http://schemas.microsoft.com/office/powerpoint/2010/main" val="1067853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3942"/>
            <a:ext cx="9144000" cy="6394058"/>
          </a:xfrm>
          <a:prstGeom prst="rect">
            <a:avLst/>
          </a:prstGeom>
        </p:spPr>
        <p:txBody>
          <a:bodyPr wrap="square">
            <a:spAutoFit/>
          </a:bodyPr>
          <a:lstStyle/>
          <a:p>
            <a:r>
              <a:rPr lang="en-US" sz="1050" dirty="0"/>
              <a:t>In 1687, a crew of English freebooters headed by William Dampier came with a Dutch crew and named the islands in honor of their country's monarchs. </a:t>
            </a:r>
            <a:r>
              <a:rPr lang="en-US" sz="1050" dirty="0" err="1"/>
              <a:t>Itbayat</a:t>
            </a:r>
            <a:r>
              <a:rPr lang="en-US" sz="1050" dirty="0"/>
              <a:t> was named "Orange Isle" in honor of William of Orange, and </a:t>
            </a:r>
            <a:r>
              <a:rPr lang="en-US" sz="1050" dirty="0" err="1"/>
              <a:t>Batan</a:t>
            </a:r>
            <a:r>
              <a:rPr lang="en-US" sz="1050" dirty="0"/>
              <a:t> was named "Grafton Isle" after Henry </a:t>
            </a:r>
            <a:r>
              <a:rPr lang="en-US" sz="1050" dirty="0" err="1"/>
              <a:t>FitzRoy</a:t>
            </a:r>
            <a:r>
              <a:rPr lang="en-US" sz="1050" dirty="0"/>
              <a:t>, 1st Duke of Grafton. </a:t>
            </a:r>
            <a:r>
              <a:rPr lang="en-US" sz="1050" dirty="0" err="1"/>
              <a:t>Sabtang</a:t>
            </a:r>
            <a:r>
              <a:rPr lang="en-US" sz="1050" dirty="0"/>
              <a:t> Isle was named "Monmouth Isle" after the James Scott, 1st Duke of Monmouth. Capt. Dampier stayed for less than three months, and did not claim the islands for the British crown.</a:t>
            </a:r>
          </a:p>
          <a:p>
            <a:endParaRPr lang="en-US" sz="1050" dirty="0"/>
          </a:p>
          <a:p>
            <a:r>
              <a:rPr lang="en-US" sz="1050" dirty="0"/>
              <a:t>These people make but small low houses. The sides, which are made of small posts </a:t>
            </a:r>
            <a:r>
              <a:rPr lang="en-US" sz="1050" dirty="0" err="1"/>
              <a:t>wattled</a:t>
            </a:r>
            <a:r>
              <a:rPr lang="en-US" sz="1050" dirty="0"/>
              <a:t> with boughs, are not above 4 foot and a half high: the ridge-pole is about 7 or 8 foot high. They have a fireplace at one end of their houses and boards placed on the ground to lie on. They inhabit together in small villages built on the sides and tops of rocky hills, 3 or 4 rows of houses, one above another and on such steep precipices that they go up to the first row with a wooden ladder, and so with a ladder still from every </a:t>
            </a:r>
            <a:r>
              <a:rPr lang="en-US" sz="1050" dirty="0" err="1"/>
              <a:t>storey</a:t>
            </a:r>
            <a:r>
              <a:rPr lang="en-US" sz="1050" dirty="0"/>
              <a:t> up to that above it, there being no way to ascend. The plain on the first precipice may be so wide as to have room both for a row of houses that stand all along on the edge or brink of it, and a very narrow street running along before their doors, between the row of houses and the foot of the next precipice; the plain of which is in a manner level to the tops of the houses below, and so for the rest. The common ladder to each row or street comes up at a narrow passage left purposely about the middle of it; and the street, being bounded with a precipice also at each end, it is but drawing up the ladder if they be assaulted, and then there is no coming at them from below, but by climbing up against a perpendicular wall: and, that they may not be assaulted from above, they take care to build on the side of such a hill whose back side hangs over the sea, or is some high, steep, perpendicular precipice, altogether inaccessible. These precipices are natural; for the rocks seem too hard to work on; nor is there any sign that art has been employed about them. On </a:t>
            </a:r>
            <a:r>
              <a:rPr lang="en-US" sz="1050" dirty="0" err="1"/>
              <a:t>Bashee</a:t>
            </a:r>
            <a:r>
              <a:rPr lang="en-US" sz="1050" dirty="0"/>
              <a:t> island there is one such, and built upon, with its back next the sea. Grafton and Monmouth isles are very thick set with these hills and towns; and the natives, whether for fear of pirates, or foreign enemies, or factions among their own clans, care not for building but in these </a:t>
            </a:r>
            <a:r>
              <a:rPr lang="en-US" sz="1050" dirty="0" err="1"/>
              <a:t>fastnesses</a:t>
            </a:r>
            <a:r>
              <a:rPr lang="en-US" sz="1050" dirty="0"/>
              <a:t>; which I take to be the reason that Orange Isle, though the largest, and as fertile as any, yet being level and exposed has no inhabitants. I never saw the like precipices and towns.</a:t>
            </a:r>
          </a:p>
          <a:p>
            <a:endParaRPr lang="en-US" sz="1050" dirty="0"/>
          </a:p>
          <a:p>
            <a:r>
              <a:rPr lang="en-US" sz="1050" dirty="0"/>
              <a:t>These people are pretty ingenious also in building boats. Their small boats are much like our deal yawls but not so big; and they are built with very narrow plank pinned with wooden pins and some nails. They have also some pretty large boats which will carry 40 or 50 men. These they row with 12 or 14 oars of a side. They are built much like the small ones and they row doubled-banked; that is, two men setting on one bench, but one rowing on one side, the other on the other side of the boat. They understand the use of iron and work it themselves. Their bellows are like those at Mindanao. The common employment for the men is fishing; but I did never see them catch much: whether it is more plenty at other times of the year I know not. The women do manage their plantations.</a:t>
            </a:r>
          </a:p>
          <a:p>
            <a:endParaRPr lang="en-US" sz="1050" dirty="0"/>
          </a:p>
          <a:p>
            <a:r>
              <a:rPr lang="en-US" sz="1050" dirty="0"/>
              <a:t>They had another dish made of a sort of locusts, whose bodies were about an inch and a half long and as thick as the top of one's little finger; with large thin wings and long and small legs. At this time of the year these creatures came in great swarms to devour their potato leaves and other herbs; and the natives would go out with small nets and take a quart at one sweep. When they had enough they would carry them home and parch them over the fire in an earthen pan; and then their wings and legs would fall off and their heads and backs would turn red like boiled shrimps, being before brownish. Their bodies being full would eat very moist, their heads would crackle in one's teeth. I did once eat of this dish and liked it well enough; but their other dish my stomach would not take.</a:t>
            </a:r>
          </a:p>
          <a:p>
            <a:endParaRPr lang="en-US" sz="1050" dirty="0"/>
          </a:p>
          <a:p>
            <a:r>
              <a:rPr lang="en-US" sz="1050" dirty="0"/>
              <a:t>I could never perceive them to worship anything, neither had they any idols; neither did they seem to observe any one day more than other. I could never perceive that one man was of greater power than another; but they seemed to be all equal; only every man ruling in his own house, and the children respecting and </a:t>
            </a:r>
            <a:r>
              <a:rPr lang="en-US" sz="1050" dirty="0" err="1"/>
              <a:t>honouring</a:t>
            </a:r>
            <a:r>
              <a:rPr lang="en-US" sz="1050" dirty="0"/>
              <a:t> their parents. Yet it is probable that they have some law or custom by which they are governed; for while we lay here we saw a young man buried alive in the earth; and it was for theft as far as we could understand from them. There was a great deep hole dug and abundance of people came to the place to take their last farewell of him: among the rest there was one woman who made great lamentation and took off the condemned person's earrings. We supposed her to be his mother. After he had taken his leave of her and some others he was put into the pit and covered over with earth. He did not struggle but yielded very quietly to his punishment; and they rammed the earth close upon him and stifled him.</a:t>
            </a:r>
          </a:p>
          <a:p>
            <a:endParaRPr lang="en-US" sz="1050" dirty="0"/>
          </a:p>
          <a:p>
            <a:r>
              <a:rPr lang="en-US" sz="1050" dirty="0"/>
              <a:t>From the writings of William Dampier</a:t>
            </a:r>
          </a:p>
        </p:txBody>
      </p:sp>
      <p:sp>
        <p:nvSpPr>
          <p:cNvPr id="3" name="TextBox 2"/>
          <p:cNvSpPr txBox="1"/>
          <p:nvPr/>
        </p:nvSpPr>
        <p:spPr>
          <a:xfrm>
            <a:off x="0" y="94610"/>
            <a:ext cx="1964897" cy="338554"/>
          </a:xfrm>
          <a:prstGeom prst="rect">
            <a:avLst/>
          </a:prstGeom>
          <a:noFill/>
        </p:spPr>
        <p:txBody>
          <a:bodyPr wrap="none" rtlCol="0">
            <a:spAutoFit/>
          </a:bodyPr>
          <a:lstStyle/>
          <a:p>
            <a:r>
              <a:rPr lang="en-US" sz="1600" dirty="0" err="1" smtClean="0"/>
              <a:t>Ang</a:t>
            </a:r>
            <a:r>
              <a:rPr lang="en-US" sz="1600" dirty="0" smtClean="0"/>
              <a:t> </a:t>
            </a:r>
            <a:r>
              <a:rPr lang="en-US" sz="1600" dirty="0" err="1" smtClean="0"/>
              <a:t>mga</a:t>
            </a:r>
            <a:r>
              <a:rPr lang="en-US" sz="1600" dirty="0" smtClean="0"/>
              <a:t> </a:t>
            </a:r>
            <a:r>
              <a:rPr lang="en-US" sz="1600" dirty="0" err="1" smtClean="0"/>
              <a:t>kawiliwili</a:t>
            </a:r>
            <a:r>
              <a:rPr lang="en-US" sz="1600" dirty="0" smtClean="0"/>
              <a:t> pa</a:t>
            </a:r>
            <a:endParaRPr lang="en-US" sz="1600" dirty="0"/>
          </a:p>
        </p:txBody>
      </p:sp>
    </p:spTree>
    <p:extLst>
      <p:ext uri="{BB962C8B-B14F-4D97-AF65-F5344CB8AC3E}">
        <p14:creationId xmlns:p14="http://schemas.microsoft.com/office/powerpoint/2010/main" val="386751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59989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84757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0974" y="463133"/>
            <a:ext cx="7942051" cy="5931734"/>
          </a:xfrm>
          <a:prstGeom prst="rect">
            <a:avLst/>
          </a:prstGeom>
        </p:spPr>
      </p:pic>
    </p:spTree>
    <p:extLst>
      <p:ext uri="{BB962C8B-B14F-4D97-AF65-F5344CB8AC3E}">
        <p14:creationId xmlns:p14="http://schemas.microsoft.com/office/powerpoint/2010/main" val="276690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rot="20826179">
            <a:off x="199800" y="664280"/>
            <a:ext cx="5914481" cy="1084912"/>
          </a:xfrm>
          <a:prstGeom prst="rect">
            <a:avLst/>
          </a:prstGeom>
          <a:noFill/>
        </p:spPr>
        <p:txBody>
          <a:bodyPr wrap="square" lIns="68580" tIns="34290" rIns="68580" bIns="34290">
            <a:spAutoFit/>
          </a:bodyPr>
          <a:lstStyle/>
          <a:p>
            <a:pPr algn="ctr"/>
            <a:r>
              <a:rPr lang="en-US" sz="6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sabtang</a:t>
            </a: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idjang</a:t>
            </a: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4" name="TextBox 3"/>
          <p:cNvSpPr txBox="1"/>
          <p:nvPr/>
        </p:nvSpPr>
        <p:spPr>
          <a:xfrm rot="10800000">
            <a:off x="8682335" y="4502021"/>
            <a:ext cx="461665" cy="1942198"/>
          </a:xfrm>
          <a:prstGeom prst="rect">
            <a:avLst/>
          </a:prstGeom>
          <a:noFill/>
        </p:spPr>
        <p:txBody>
          <a:bodyPr vert="eaVert" wrap="none" rtlCol="0">
            <a:spAutoFit/>
          </a:bodyPr>
          <a:lstStyle/>
          <a:p>
            <a:r>
              <a:rPr lang="en-US" i="1" dirty="0" err="1">
                <a:solidFill>
                  <a:schemeClr val="bg1"/>
                </a:solidFill>
              </a:rPr>
              <a:t>Salaysay</a:t>
            </a:r>
            <a:r>
              <a:rPr lang="en-US" i="1" dirty="0">
                <a:solidFill>
                  <a:schemeClr val="bg1"/>
                </a:solidFill>
              </a:rPr>
              <a:t> </a:t>
            </a:r>
            <a:r>
              <a:rPr lang="en-US" i="1" dirty="0" smtClean="0">
                <a:solidFill>
                  <a:schemeClr val="bg1"/>
                </a:solidFill>
              </a:rPr>
              <a:t>slides 9-12</a:t>
            </a:r>
            <a:endParaRPr lang="en-US" dirty="0">
              <a:solidFill>
                <a:schemeClr val="bg1"/>
              </a:solidFill>
            </a:endParaRPr>
          </a:p>
        </p:txBody>
      </p:sp>
    </p:spTree>
    <p:extLst>
      <p:ext uri="{BB962C8B-B14F-4D97-AF65-F5344CB8AC3E}">
        <p14:creationId xmlns:p14="http://schemas.microsoft.com/office/powerpoint/2010/main" val="37040863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1040</TotalTime>
  <Words>2100</Words>
  <Application>Microsoft Office PowerPoint</Application>
  <PresentationFormat>On-screen Show (4:3)</PresentationFormat>
  <Paragraphs>246</Paragraphs>
  <Slides>58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Adobe Gothic Std B</vt:lpstr>
      <vt:lpstr>Cambria-Italic</vt:lpstr>
      <vt:lpstr>Courier</vt:lpstr>
      <vt:lpstr>Arial</vt:lpstr>
      <vt:lpstr>Berlin Sans FB</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Chapman</dc:creator>
  <cp:lastModifiedBy>Jacob Chapman</cp:lastModifiedBy>
  <cp:revision>47</cp:revision>
  <dcterms:created xsi:type="dcterms:W3CDTF">2017-06-12T18:12:29Z</dcterms:created>
  <dcterms:modified xsi:type="dcterms:W3CDTF">2017-06-15T18:00:42Z</dcterms:modified>
</cp:coreProperties>
</file>